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 id="271" r:id="rId45"/>
    <p:sldId id="272" r:id="rId46"/>
    <p:sldId id="273" r:id="rId47"/>
    <p:sldId id="274" r:id="rId48"/>
    <p:sldId id="275" r:id="rId49"/>
    <p:sldId id="276" r:id="rId50"/>
    <p:sldId id="277" r:id="rId51"/>
    <p:sldId id="278" r:id="rId52"/>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Montserrat" charset="1" panose="00000500000000000000"/>
      <p:regular r:id="rId12"/>
    </p:embeddedFont>
    <p:embeddedFont>
      <p:font typeface="Montserrat Bold" charset="1" panose="00000800000000000000"/>
      <p:regular r:id="rId13"/>
    </p:embeddedFont>
    <p:embeddedFont>
      <p:font typeface="Montserrat Italics" charset="1" panose="00000500000000000000"/>
      <p:regular r:id="rId14"/>
    </p:embeddedFont>
    <p:embeddedFont>
      <p:font typeface="Montserrat Bold Italics" charset="1" panose="00000800000000000000"/>
      <p:regular r:id="rId15"/>
    </p:embeddedFont>
    <p:embeddedFont>
      <p:font typeface="Montserrat Thin" charset="1" panose="00000300000000000000"/>
      <p:regular r:id="rId16"/>
    </p:embeddedFont>
    <p:embeddedFont>
      <p:font typeface="Montserrat Thin Italics" charset="1" panose="00000300000000000000"/>
      <p:regular r:id="rId17"/>
    </p:embeddedFont>
    <p:embeddedFont>
      <p:font typeface="Montserrat Extra-Light" charset="1" panose="00000300000000000000"/>
      <p:regular r:id="rId18"/>
    </p:embeddedFont>
    <p:embeddedFont>
      <p:font typeface="Montserrat Extra-Light Italics" charset="1" panose="00000300000000000000"/>
      <p:regular r:id="rId19"/>
    </p:embeddedFont>
    <p:embeddedFont>
      <p:font typeface="Montserrat Light" charset="1" panose="00000400000000000000"/>
      <p:regular r:id="rId20"/>
    </p:embeddedFont>
    <p:embeddedFont>
      <p:font typeface="Montserrat Light Italics" charset="1" panose="00000400000000000000"/>
      <p:regular r:id="rId21"/>
    </p:embeddedFont>
    <p:embeddedFont>
      <p:font typeface="Montserrat Medium" charset="1" panose="00000600000000000000"/>
      <p:regular r:id="rId22"/>
    </p:embeddedFont>
    <p:embeddedFont>
      <p:font typeface="Montserrat Medium Italics" charset="1" panose="00000600000000000000"/>
      <p:regular r:id="rId23"/>
    </p:embeddedFont>
    <p:embeddedFont>
      <p:font typeface="Montserrat Semi-Bold" charset="1" panose="00000700000000000000"/>
      <p:regular r:id="rId24"/>
    </p:embeddedFont>
    <p:embeddedFont>
      <p:font typeface="Montserrat Semi-Bold Italics" charset="1" panose="00000700000000000000"/>
      <p:regular r:id="rId25"/>
    </p:embeddedFont>
    <p:embeddedFont>
      <p:font typeface="Montserrat Ultra-Bold" charset="1" panose="00000900000000000000"/>
      <p:regular r:id="rId26"/>
    </p:embeddedFont>
    <p:embeddedFont>
      <p:font typeface="Montserrat Ultra-Bold Italics" charset="1" panose="00000900000000000000"/>
      <p:regular r:id="rId27"/>
    </p:embeddedFont>
    <p:embeddedFont>
      <p:font typeface="Montserrat Heavy" charset="1" panose="00000A00000000000000"/>
      <p:regular r:id="rId28"/>
    </p:embeddedFont>
    <p:embeddedFont>
      <p:font typeface="Montserrat Heavy Italics" charset="1" panose="00000A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41" Target="slides/slide12.xml" Type="http://schemas.openxmlformats.org/officeDocument/2006/relationships/slide"/><Relationship Id="rId42" Target="slides/slide13.xml" Type="http://schemas.openxmlformats.org/officeDocument/2006/relationships/slide"/><Relationship Id="rId43" Target="slides/slide14.xml" Type="http://schemas.openxmlformats.org/officeDocument/2006/relationships/slide"/><Relationship Id="rId44" Target="slides/slide15.xml" Type="http://schemas.openxmlformats.org/officeDocument/2006/relationships/slide"/><Relationship Id="rId45" Target="slides/slide16.xml" Type="http://schemas.openxmlformats.org/officeDocument/2006/relationships/slide"/><Relationship Id="rId46" Target="slides/slide17.xml" Type="http://schemas.openxmlformats.org/officeDocument/2006/relationships/slide"/><Relationship Id="rId47" Target="slides/slide18.xml" Type="http://schemas.openxmlformats.org/officeDocument/2006/relationships/slide"/><Relationship Id="rId48" Target="slides/slide19.xml" Type="http://schemas.openxmlformats.org/officeDocument/2006/relationships/slide"/><Relationship Id="rId49" Target="slides/slide20.xml" Type="http://schemas.openxmlformats.org/officeDocument/2006/relationships/slide"/><Relationship Id="rId5" Target="tableStyles.xml" Type="http://schemas.openxmlformats.org/officeDocument/2006/relationships/tableStyles"/><Relationship Id="rId50" Target="slides/slide21.xml" Type="http://schemas.openxmlformats.org/officeDocument/2006/relationships/slide"/><Relationship Id="rId51" Target="slides/slide22.xml" Type="http://schemas.openxmlformats.org/officeDocument/2006/relationships/slide"/><Relationship Id="rId52" Target="slides/slide23.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12" Target="../media/image19.pn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12" Target="../media/image10.png" Type="http://schemas.openxmlformats.org/officeDocument/2006/relationships/image"/><Relationship Id="rId13" Target="../media/image11.svg" Type="http://schemas.openxmlformats.org/officeDocument/2006/relationships/image"/><Relationship Id="rId14" Target="../media/image20.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12" Target="../media/image10.png" Type="http://schemas.openxmlformats.org/officeDocument/2006/relationships/image"/><Relationship Id="rId13" Target="../media/image11.svg" Type="http://schemas.openxmlformats.org/officeDocument/2006/relationships/image"/><Relationship Id="rId14" Target="../media/image21.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27.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28.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29.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13.png" Type="http://schemas.openxmlformats.org/officeDocument/2006/relationships/image"/><Relationship Id="rId9"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12" Target="../media/image10.png" Type="http://schemas.openxmlformats.org/officeDocument/2006/relationships/image"/><Relationship Id="rId13" Target="../media/image11.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702512" y="8607791"/>
            <a:ext cx="556788" cy="556788"/>
          </a:xfrm>
          <a:custGeom>
            <a:avLst/>
            <a:gdLst/>
            <a:ahLst/>
            <a:cxnLst/>
            <a:rect r="r" b="b" t="t" l="l"/>
            <a:pathLst>
              <a:path h="556788" w="556788">
                <a:moveTo>
                  <a:pt x="0" y="0"/>
                </a:moveTo>
                <a:lnTo>
                  <a:pt x="556788" y="0"/>
                </a:lnTo>
                <a:lnTo>
                  <a:pt x="556788" y="556787"/>
                </a:lnTo>
                <a:lnTo>
                  <a:pt x="0" y="5567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1536078" y="1028700"/>
            <a:ext cx="6016578" cy="0"/>
          </a:xfrm>
          <a:prstGeom prst="line">
            <a:avLst/>
          </a:prstGeom>
          <a:ln cap="rnd" w="857250">
            <a:solidFill>
              <a:srgbClr val="43B4BE"/>
            </a:solidFill>
            <a:prstDash val="solid"/>
            <a:headEnd type="none" len="sm" w="sm"/>
            <a:tailEnd type="none" len="sm" w="sm"/>
          </a:ln>
        </p:spPr>
      </p:sp>
      <p:sp>
        <p:nvSpPr>
          <p:cNvPr name="AutoShape 4" id="4"/>
          <p:cNvSpPr/>
          <p:nvPr/>
        </p:nvSpPr>
        <p:spPr>
          <a:xfrm rot="0">
            <a:off x="1028700" y="6658472"/>
            <a:ext cx="5085066" cy="0"/>
          </a:xfrm>
          <a:prstGeom prst="line">
            <a:avLst/>
          </a:prstGeom>
          <a:ln cap="rnd" w="952500">
            <a:solidFill>
              <a:srgbClr val="43B4BE"/>
            </a:solidFill>
            <a:prstDash val="solid"/>
            <a:headEnd type="none" len="sm" w="sm"/>
            <a:tailEnd type="none" len="sm" w="sm"/>
          </a:ln>
        </p:spPr>
      </p:sp>
      <p:sp>
        <p:nvSpPr>
          <p:cNvPr name="Freeform 5" id="5"/>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7148563" y="9051811"/>
            <a:ext cx="1060016" cy="1235189"/>
          </a:xfrm>
          <a:custGeom>
            <a:avLst/>
            <a:gdLst/>
            <a:ahLst/>
            <a:cxnLst/>
            <a:rect r="r" b="b" t="t" l="l"/>
            <a:pathLst>
              <a:path h="1235189" w="1060016">
                <a:moveTo>
                  <a:pt x="0" y="0"/>
                </a:moveTo>
                <a:lnTo>
                  <a:pt x="1060017" y="0"/>
                </a:lnTo>
                <a:lnTo>
                  <a:pt x="1060017" y="1235189"/>
                </a:lnTo>
                <a:lnTo>
                  <a:pt x="0" y="12351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8208580" y="1298258"/>
            <a:ext cx="7440814" cy="6818491"/>
          </a:xfrm>
          <a:custGeom>
            <a:avLst/>
            <a:gdLst/>
            <a:ahLst/>
            <a:cxnLst/>
            <a:rect r="r" b="b" t="t" l="l"/>
            <a:pathLst>
              <a:path h="6818491" w="7440814">
                <a:moveTo>
                  <a:pt x="0" y="0"/>
                </a:moveTo>
                <a:lnTo>
                  <a:pt x="7440813" y="0"/>
                </a:lnTo>
                <a:lnTo>
                  <a:pt x="7440813" y="6818491"/>
                </a:lnTo>
                <a:lnTo>
                  <a:pt x="0" y="6818491"/>
                </a:lnTo>
                <a:lnTo>
                  <a:pt x="0" y="0"/>
                </a:lnTo>
                <a:close/>
              </a:path>
            </a:pathLst>
          </a:custGeom>
          <a:blipFill>
            <a:blip r:embed="rId8"/>
            <a:stretch>
              <a:fillRect l="0" t="0" r="0" b="0"/>
            </a:stretch>
          </a:blipFill>
        </p:spPr>
      </p:sp>
      <p:sp>
        <p:nvSpPr>
          <p:cNvPr name="TextBox 8" id="8"/>
          <p:cNvSpPr txBox="true"/>
          <p:nvPr/>
        </p:nvSpPr>
        <p:spPr>
          <a:xfrm rot="0">
            <a:off x="1053534" y="3416300"/>
            <a:ext cx="7155046" cy="2366583"/>
          </a:xfrm>
          <a:prstGeom prst="rect">
            <a:avLst/>
          </a:prstGeom>
        </p:spPr>
        <p:txBody>
          <a:bodyPr anchor="t" rtlCol="false" tIns="0" lIns="0" bIns="0" rIns="0">
            <a:spAutoFit/>
          </a:bodyPr>
          <a:lstStyle/>
          <a:p>
            <a:pPr>
              <a:lnSpc>
                <a:spcPts val="17797"/>
              </a:lnSpc>
            </a:pPr>
            <a:r>
              <a:rPr lang="en-US" sz="17797">
                <a:solidFill>
                  <a:srgbClr val="1E3048"/>
                </a:solidFill>
                <a:latin typeface="Montserrat Classic"/>
              </a:rPr>
              <a:t>P.C.A</a:t>
            </a:r>
          </a:p>
        </p:txBody>
      </p:sp>
      <p:sp>
        <p:nvSpPr>
          <p:cNvPr name="TextBox 9" id="9"/>
          <p:cNvSpPr txBox="true"/>
          <p:nvPr/>
        </p:nvSpPr>
        <p:spPr>
          <a:xfrm rot="0">
            <a:off x="14550652" y="8689017"/>
            <a:ext cx="1954003" cy="356235"/>
          </a:xfrm>
          <a:prstGeom prst="rect">
            <a:avLst/>
          </a:prstGeom>
        </p:spPr>
        <p:txBody>
          <a:bodyPr anchor="t" rtlCol="false" tIns="0" lIns="0" bIns="0" rIns="0">
            <a:spAutoFit/>
          </a:bodyPr>
          <a:lstStyle/>
          <a:p>
            <a:pPr algn="r">
              <a:lnSpc>
                <a:spcPts val="2940"/>
              </a:lnSpc>
            </a:pPr>
            <a:r>
              <a:rPr lang="en-US" sz="2100">
                <a:solidFill>
                  <a:srgbClr val="1E3048"/>
                </a:solidFill>
                <a:latin typeface="Montserrat"/>
              </a:rPr>
              <a:t>Get Started</a:t>
            </a:r>
          </a:p>
        </p:txBody>
      </p:sp>
      <p:sp>
        <p:nvSpPr>
          <p:cNvPr name="TextBox 10" id="10"/>
          <p:cNvSpPr txBox="true"/>
          <p:nvPr/>
        </p:nvSpPr>
        <p:spPr>
          <a:xfrm rot="0">
            <a:off x="1401221" y="6875007"/>
            <a:ext cx="4340024" cy="471805"/>
          </a:xfrm>
          <a:prstGeom prst="rect">
            <a:avLst/>
          </a:prstGeom>
        </p:spPr>
        <p:txBody>
          <a:bodyPr anchor="t" rtlCol="false" tIns="0" lIns="0" bIns="0" rIns="0">
            <a:spAutoFit/>
          </a:bodyPr>
          <a:lstStyle/>
          <a:p>
            <a:pPr algn="ctr">
              <a:lnSpc>
                <a:spcPts val="3919"/>
              </a:lnSpc>
            </a:pPr>
            <a:r>
              <a:rPr lang="en-US" sz="2799">
                <a:solidFill>
                  <a:srgbClr val="FFFFFF"/>
                </a:solidFill>
                <a:latin typeface="Montserrat"/>
              </a:rPr>
              <a:t>MACHINE LEARNING</a:t>
            </a:r>
          </a:p>
        </p:txBody>
      </p:sp>
      <p:sp>
        <p:nvSpPr>
          <p:cNvPr name="TextBox 11" id="11"/>
          <p:cNvSpPr txBox="true"/>
          <p:nvPr/>
        </p:nvSpPr>
        <p:spPr>
          <a:xfrm rot="0">
            <a:off x="1814167" y="1260158"/>
            <a:ext cx="2532984" cy="356235"/>
          </a:xfrm>
          <a:prstGeom prst="rect">
            <a:avLst/>
          </a:prstGeom>
        </p:spPr>
        <p:txBody>
          <a:bodyPr anchor="t" rtlCol="false" tIns="0" lIns="0" bIns="0" rIns="0">
            <a:spAutoFit/>
          </a:bodyPr>
          <a:lstStyle/>
          <a:p>
            <a:pPr>
              <a:lnSpc>
                <a:spcPts val="2940"/>
              </a:lnSpc>
            </a:pPr>
            <a:r>
              <a:rPr lang="en-US" sz="2100" spc="31">
                <a:solidFill>
                  <a:srgbClr val="FFFFFF"/>
                </a:solidFill>
                <a:latin typeface="Montserrat Classic"/>
              </a:rPr>
              <a:t>LINEAR ALGEBRA</a:t>
            </a:r>
          </a:p>
        </p:txBody>
      </p:sp>
      <p:sp>
        <p:nvSpPr>
          <p:cNvPr name="Freeform 12" id="12"/>
          <p:cNvSpPr/>
          <p:nvPr/>
        </p:nvSpPr>
        <p:spPr>
          <a:xfrm flipH="false" flipV="false" rot="-10800000">
            <a:off x="16702512" y="0"/>
            <a:ext cx="3083349" cy="1552887"/>
          </a:xfrm>
          <a:custGeom>
            <a:avLst/>
            <a:gdLst/>
            <a:ahLst/>
            <a:cxnLst/>
            <a:rect r="r" b="b" t="t" l="l"/>
            <a:pathLst>
              <a:path h="1552887" w="3083349">
                <a:moveTo>
                  <a:pt x="0" y="0"/>
                </a:moveTo>
                <a:lnTo>
                  <a:pt x="3083350" y="0"/>
                </a:lnTo>
                <a:lnTo>
                  <a:pt x="3083350" y="1552887"/>
                </a:lnTo>
                <a:lnTo>
                  <a:pt x="0" y="155288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1457325"/>
          </a:xfrm>
          <a:prstGeom prst="rect">
            <a:avLst/>
          </a:prstGeom>
          <a:solidFill>
            <a:srgbClr val="1E3048"/>
          </a:solidFill>
        </p:spPr>
      </p:sp>
      <p:sp>
        <p:nvSpPr>
          <p:cNvPr name="AutoShape 3" id="3"/>
          <p:cNvSpPr/>
          <p:nvPr/>
        </p:nvSpPr>
        <p:spPr>
          <a:xfrm rot="0">
            <a:off x="-1536078" y="1028700"/>
            <a:ext cx="6016578" cy="0"/>
          </a:xfrm>
          <a:prstGeom prst="line">
            <a:avLst/>
          </a:prstGeom>
          <a:ln cap="rnd" w="857250">
            <a:solidFill>
              <a:srgbClr val="43B4BE"/>
            </a:solidFill>
            <a:prstDash val="solid"/>
            <a:headEnd type="none" len="sm" w="sm"/>
            <a:tailEnd type="none" len="sm" w="sm"/>
          </a:ln>
        </p:spPr>
      </p:sp>
      <p:grpSp>
        <p:nvGrpSpPr>
          <p:cNvPr name="Group 4" id="4"/>
          <p:cNvGrpSpPr/>
          <p:nvPr/>
        </p:nvGrpSpPr>
        <p:grpSpPr>
          <a:xfrm rot="0">
            <a:off x="10997982" y="3190835"/>
            <a:ext cx="6261318" cy="2307755"/>
            <a:chOff x="0" y="0"/>
            <a:chExt cx="6848186" cy="2524059"/>
          </a:xfrm>
        </p:grpSpPr>
        <p:sp>
          <p:nvSpPr>
            <p:cNvPr name="Freeform 5" id="5"/>
            <p:cNvSpPr/>
            <p:nvPr/>
          </p:nvSpPr>
          <p:spPr>
            <a:xfrm flipH="false" flipV="false" rot="0">
              <a:off x="0" y="0"/>
              <a:ext cx="6848187" cy="2524060"/>
            </a:xfrm>
            <a:custGeom>
              <a:avLst/>
              <a:gdLst/>
              <a:ahLst/>
              <a:cxnLst/>
              <a:rect r="r" b="b" t="t" l="l"/>
              <a:pathLst>
                <a:path h="2524060" w="6848187">
                  <a:moveTo>
                    <a:pt x="6723726" y="2524060"/>
                  </a:moveTo>
                  <a:lnTo>
                    <a:pt x="124460" y="2524060"/>
                  </a:lnTo>
                  <a:cubicBezTo>
                    <a:pt x="55880" y="2524060"/>
                    <a:pt x="0" y="2468180"/>
                    <a:pt x="0" y="2399599"/>
                  </a:cubicBezTo>
                  <a:lnTo>
                    <a:pt x="0" y="124460"/>
                  </a:lnTo>
                  <a:cubicBezTo>
                    <a:pt x="0" y="55880"/>
                    <a:pt x="55880" y="0"/>
                    <a:pt x="124460" y="0"/>
                  </a:cubicBezTo>
                  <a:lnTo>
                    <a:pt x="6723727" y="0"/>
                  </a:lnTo>
                  <a:cubicBezTo>
                    <a:pt x="6792306" y="0"/>
                    <a:pt x="6848187" y="55880"/>
                    <a:pt x="6848187" y="124460"/>
                  </a:cubicBezTo>
                  <a:lnTo>
                    <a:pt x="6848187" y="2399600"/>
                  </a:lnTo>
                  <a:cubicBezTo>
                    <a:pt x="6848187" y="2468180"/>
                    <a:pt x="6792306" y="2524060"/>
                    <a:pt x="6723727" y="2524060"/>
                  </a:cubicBezTo>
                  <a:close/>
                </a:path>
              </a:pathLst>
            </a:custGeom>
            <a:solidFill>
              <a:srgbClr val="1E3048"/>
            </a:solidFill>
          </p:spPr>
        </p:sp>
      </p:grpSp>
      <p:grpSp>
        <p:nvGrpSpPr>
          <p:cNvPr name="Group 6" id="6"/>
          <p:cNvGrpSpPr/>
          <p:nvPr/>
        </p:nvGrpSpPr>
        <p:grpSpPr>
          <a:xfrm rot="0">
            <a:off x="10413732" y="5751049"/>
            <a:ext cx="6845568" cy="2307755"/>
            <a:chOff x="0" y="0"/>
            <a:chExt cx="7487197" cy="2524059"/>
          </a:xfrm>
        </p:grpSpPr>
        <p:sp>
          <p:nvSpPr>
            <p:cNvPr name="Freeform 7" id="7"/>
            <p:cNvSpPr/>
            <p:nvPr/>
          </p:nvSpPr>
          <p:spPr>
            <a:xfrm flipH="false" flipV="false" rot="0">
              <a:off x="0" y="0"/>
              <a:ext cx="7487197" cy="2524060"/>
            </a:xfrm>
            <a:custGeom>
              <a:avLst/>
              <a:gdLst/>
              <a:ahLst/>
              <a:cxnLst/>
              <a:rect r="r" b="b" t="t" l="l"/>
              <a:pathLst>
                <a:path h="2524060" w="7487197">
                  <a:moveTo>
                    <a:pt x="7362737" y="2524060"/>
                  </a:moveTo>
                  <a:lnTo>
                    <a:pt x="124460" y="2524060"/>
                  </a:lnTo>
                  <a:cubicBezTo>
                    <a:pt x="55880" y="2524060"/>
                    <a:pt x="0" y="2468180"/>
                    <a:pt x="0" y="2399599"/>
                  </a:cubicBezTo>
                  <a:lnTo>
                    <a:pt x="0" y="124460"/>
                  </a:lnTo>
                  <a:cubicBezTo>
                    <a:pt x="0" y="55880"/>
                    <a:pt x="55880" y="0"/>
                    <a:pt x="124460" y="0"/>
                  </a:cubicBezTo>
                  <a:lnTo>
                    <a:pt x="7362737" y="0"/>
                  </a:lnTo>
                  <a:cubicBezTo>
                    <a:pt x="7431317" y="0"/>
                    <a:pt x="7487197" y="55880"/>
                    <a:pt x="7487197" y="124460"/>
                  </a:cubicBezTo>
                  <a:lnTo>
                    <a:pt x="7487197" y="2399600"/>
                  </a:lnTo>
                  <a:cubicBezTo>
                    <a:pt x="7487197" y="2468180"/>
                    <a:pt x="7431317" y="2524060"/>
                    <a:pt x="7362737" y="2524060"/>
                  </a:cubicBezTo>
                  <a:close/>
                </a:path>
              </a:pathLst>
            </a:custGeom>
            <a:solidFill>
              <a:srgbClr val="43B4BE"/>
            </a:solidFill>
          </p:spPr>
        </p:sp>
      </p:grpSp>
      <p:grpSp>
        <p:nvGrpSpPr>
          <p:cNvPr name="Group 8" id="8"/>
          <p:cNvGrpSpPr/>
          <p:nvPr/>
        </p:nvGrpSpPr>
        <p:grpSpPr>
          <a:xfrm rot="0">
            <a:off x="10413732" y="3190835"/>
            <a:ext cx="6845568" cy="2307755"/>
            <a:chOff x="0" y="0"/>
            <a:chExt cx="7487197" cy="2524059"/>
          </a:xfrm>
        </p:grpSpPr>
        <p:sp>
          <p:nvSpPr>
            <p:cNvPr name="Freeform 9" id="9"/>
            <p:cNvSpPr/>
            <p:nvPr/>
          </p:nvSpPr>
          <p:spPr>
            <a:xfrm flipH="false" flipV="false" rot="0">
              <a:off x="0" y="0"/>
              <a:ext cx="7487197" cy="2524060"/>
            </a:xfrm>
            <a:custGeom>
              <a:avLst/>
              <a:gdLst/>
              <a:ahLst/>
              <a:cxnLst/>
              <a:rect r="r" b="b" t="t" l="l"/>
              <a:pathLst>
                <a:path h="2524060" w="7487197">
                  <a:moveTo>
                    <a:pt x="7362737" y="2524060"/>
                  </a:moveTo>
                  <a:lnTo>
                    <a:pt x="124460" y="2524060"/>
                  </a:lnTo>
                  <a:cubicBezTo>
                    <a:pt x="55880" y="2524060"/>
                    <a:pt x="0" y="2468180"/>
                    <a:pt x="0" y="2399599"/>
                  </a:cubicBezTo>
                  <a:lnTo>
                    <a:pt x="0" y="124460"/>
                  </a:lnTo>
                  <a:cubicBezTo>
                    <a:pt x="0" y="55880"/>
                    <a:pt x="55880" y="0"/>
                    <a:pt x="124460" y="0"/>
                  </a:cubicBezTo>
                  <a:lnTo>
                    <a:pt x="7362737" y="0"/>
                  </a:lnTo>
                  <a:cubicBezTo>
                    <a:pt x="7431317" y="0"/>
                    <a:pt x="7487197" y="55880"/>
                    <a:pt x="7487197" y="124460"/>
                  </a:cubicBezTo>
                  <a:lnTo>
                    <a:pt x="7487197" y="2399600"/>
                  </a:lnTo>
                  <a:cubicBezTo>
                    <a:pt x="7487197" y="2468180"/>
                    <a:pt x="7431317" y="2524060"/>
                    <a:pt x="7362737" y="2524060"/>
                  </a:cubicBezTo>
                  <a:close/>
                </a:path>
              </a:pathLst>
            </a:custGeom>
            <a:solidFill>
              <a:srgbClr val="1E3048"/>
            </a:solidFill>
          </p:spPr>
        </p:sp>
      </p:grpSp>
      <p:grpSp>
        <p:nvGrpSpPr>
          <p:cNvPr name="Group 10" id="10"/>
          <p:cNvGrpSpPr/>
          <p:nvPr/>
        </p:nvGrpSpPr>
        <p:grpSpPr>
          <a:xfrm rot="0">
            <a:off x="9534430" y="3547878"/>
            <a:ext cx="1758605" cy="1593669"/>
            <a:chOff x="0" y="0"/>
            <a:chExt cx="1923438" cy="1743043"/>
          </a:xfrm>
        </p:grpSpPr>
        <p:sp>
          <p:nvSpPr>
            <p:cNvPr name="Freeform 11" id="11"/>
            <p:cNvSpPr/>
            <p:nvPr/>
          </p:nvSpPr>
          <p:spPr>
            <a:xfrm flipH="false" flipV="false" rot="0">
              <a:off x="0" y="0"/>
              <a:ext cx="1923438" cy="1743043"/>
            </a:xfrm>
            <a:custGeom>
              <a:avLst/>
              <a:gdLst/>
              <a:ahLst/>
              <a:cxnLst/>
              <a:rect r="r" b="b" t="t" l="l"/>
              <a:pathLst>
                <a:path h="1743043" w="1923438">
                  <a:moveTo>
                    <a:pt x="1798977" y="1743042"/>
                  </a:moveTo>
                  <a:lnTo>
                    <a:pt x="124460" y="1743042"/>
                  </a:lnTo>
                  <a:cubicBezTo>
                    <a:pt x="55880" y="1743042"/>
                    <a:pt x="0" y="1687163"/>
                    <a:pt x="0" y="1618583"/>
                  </a:cubicBezTo>
                  <a:lnTo>
                    <a:pt x="0" y="124460"/>
                  </a:lnTo>
                  <a:cubicBezTo>
                    <a:pt x="0" y="55880"/>
                    <a:pt x="55880" y="0"/>
                    <a:pt x="124460" y="0"/>
                  </a:cubicBezTo>
                  <a:lnTo>
                    <a:pt x="1798978" y="0"/>
                  </a:lnTo>
                  <a:cubicBezTo>
                    <a:pt x="1867558" y="0"/>
                    <a:pt x="1923438" y="55880"/>
                    <a:pt x="1923438" y="124460"/>
                  </a:cubicBezTo>
                  <a:lnTo>
                    <a:pt x="1923438" y="1618583"/>
                  </a:lnTo>
                  <a:cubicBezTo>
                    <a:pt x="1923438" y="1687163"/>
                    <a:pt x="1867558" y="1743043"/>
                    <a:pt x="1798978" y="1743043"/>
                  </a:cubicBezTo>
                  <a:close/>
                </a:path>
              </a:pathLst>
            </a:custGeom>
            <a:solidFill>
              <a:srgbClr val="43B4BE"/>
            </a:solidFill>
          </p:spPr>
        </p:sp>
      </p:grpSp>
      <p:grpSp>
        <p:nvGrpSpPr>
          <p:cNvPr name="Group 12" id="12"/>
          <p:cNvGrpSpPr/>
          <p:nvPr/>
        </p:nvGrpSpPr>
        <p:grpSpPr>
          <a:xfrm rot="0">
            <a:off x="9534430" y="6108092"/>
            <a:ext cx="1758605" cy="1593669"/>
            <a:chOff x="0" y="0"/>
            <a:chExt cx="1923438" cy="1743043"/>
          </a:xfrm>
        </p:grpSpPr>
        <p:sp>
          <p:nvSpPr>
            <p:cNvPr name="Freeform 13" id="13"/>
            <p:cNvSpPr/>
            <p:nvPr/>
          </p:nvSpPr>
          <p:spPr>
            <a:xfrm flipH="false" flipV="false" rot="0">
              <a:off x="0" y="0"/>
              <a:ext cx="1923438" cy="1743043"/>
            </a:xfrm>
            <a:custGeom>
              <a:avLst/>
              <a:gdLst/>
              <a:ahLst/>
              <a:cxnLst/>
              <a:rect r="r" b="b" t="t" l="l"/>
              <a:pathLst>
                <a:path h="1743043" w="1923438">
                  <a:moveTo>
                    <a:pt x="1798977" y="1743042"/>
                  </a:moveTo>
                  <a:lnTo>
                    <a:pt x="124460" y="1743042"/>
                  </a:lnTo>
                  <a:cubicBezTo>
                    <a:pt x="55880" y="1743042"/>
                    <a:pt x="0" y="1687163"/>
                    <a:pt x="0" y="1618583"/>
                  </a:cubicBezTo>
                  <a:lnTo>
                    <a:pt x="0" y="124460"/>
                  </a:lnTo>
                  <a:cubicBezTo>
                    <a:pt x="0" y="55880"/>
                    <a:pt x="55880" y="0"/>
                    <a:pt x="124460" y="0"/>
                  </a:cubicBezTo>
                  <a:lnTo>
                    <a:pt x="1798978" y="0"/>
                  </a:lnTo>
                  <a:cubicBezTo>
                    <a:pt x="1867558" y="0"/>
                    <a:pt x="1923438" y="55880"/>
                    <a:pt x="1923438" y="124460"/>
                  </a:cubicBezTo>
                  <a:lnTo>
                    <a:pt x="1923438" y="1618583"/>
                  </a:lnTo>
                  <a:cubicBezTo>
                    <a:pt x="1923438" y="1687163"/>
                    <a:pt x="1867558" y="1743043"/>
                    <a:pt x="1798978" y="1743043"/>
                  </a:cubicBezTo>
                  <a:close/>
                </a:path>
              </a:pathLst>
            </a:custGeom>
            <a:solidFill>
              <a:srgbClr val="1E3048"/>
            </a:solidFill>
          </p:spPr>
        </p:sp>
      </p:grpSp>
      <p:grpSp>
        <p:nvGrpSpPr>
          <p:cNvPr name="Group 14" id="14"/>
          <p:cNvGrpSpPr>
            <a:grpSpLocks noChangeAspect="true"/>
          </p:cNvGrpSpPr>
          <p:nvPr/>
        </p:nvGrpSpPr>
        <p:grpSpPr>
          <a:xfrm rot="5400000">
            <a:off x="11200198" y="4114077"/>
            <a:ext cx="532646" cy="461271"/>
            <a:chOff x="0" y="0"/>
            <a:chExt cx="6350000" cy="5499100"/>
          </a:xfrm>
        </p:grpSpPr>
        <p:sp>
          <p:nvSpPr>
            <p:cNvPr name="Freeform 15" id="15"/>
            <p:cNvSpPr/>
            <p:nvPr/>
          </p:nvSpPr>
          <p:spPr>
            <a:xfrm flipH="false" flipV="false" rot="0">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43B4BE"/>
            </a:solidFill>
          </p:spPr>
        </p:sp>
      </p:grpSp>
      <p:grpSp>
        <p:nvGrpSpPr>
          <p:cNvPr name="Group 16" id="16"/>
          <p:cNvGrpSpPr>
            <a:grpSpLocks noChangeAspect="true"/>
          </p:cNvGrpSpPr>
          <p:nvPr/>
        </p:nvGrpSpPr>
        <p:grpSpPr>
          <a:xfrm rot="5400000">
            <a:off x="11200198" y="6674291"/>
            <a:ext cx="532646" cy="461271"/>
            <a:chOff x="0" y="0"/>
            <a:chExt cx="6350000" cy="5499100"/>
          </a:xfrm>
        </p:grpSpPr>
        <p:sp>
          <p:nvSpPr>
            <p:cNvPr name="Freeform 17" id="17"/>
            <p:cNvSpPr/>
            <p:nvPr/>
          </p:nvSpPr>
          <p:spPr>
            <a:xfrm flipH="false" flipV="false" rot="0">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1E3048"/>
            </a:solidFill>
          </p:spPr>
        </p:sp>
      </p:grpSp>
      <p:sp>
        <p:nvSpPr>
          <p:cNvPr name="Freeform 18" id="18"/>
          <p:cNvSpPr/>
          <p:nvPr/>
        </p:nvSpPr>
        <p:spPr>
          <a:xfrm flipH="false" flipV="false" rot="-5400000">
            <a:off x="16041208" y="704772"/>
            <a:ext cx="2988478" cy="1505106"/>
          </a:xfrm>
          <a:custGeom>
            <a:avLst/>
            <a:gdLst/>
            <a:ahLst/>
            <a:cxnLst/>
            <a:rect r="r" b="b" t="t" l="l"/>
            <a:pathLst>
              <a:path h="1505106" w="2988478">
                <a:moveTo>
                  <a:pt x="0" y="0"/>
                </a:moveTo>
                <a:lnTo>
                  <a:pt x="2988478" y="0"/>
                </a:lnTo>
                <a:lnTo>
                  <a:pt x="2988478" y="1505106"/>
                </a:lnTo>
                <a:lnTo>
                  <a:pt x="0" y="15051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5400000">
            <a:off x="7630802" y="9139398"/>
            <a:ext cx="1060016" cy="1235189"/>
          </a:xfrm>
          <a:custGeom>
            <a:avLst/>
            <a:gdLst/>
            <a:ahLst/>
            <a:cxnLst/>
            <a:rect r="r" b="b" t="t" l="l"/>
            <a:pathLst>
              <a:path h="1235189" w="1060016">
                <a:moveTo>
                  <a:pt x="0" y="0"/>
                </a:moveTo>
                <a:lnTo>
                  <a:pt x="1060016" y="0"/>
                </a:lnTo>
                <a:lnTo>
                  <a:pt x="1060016" y="1235188"/>
                </a:lnTo>
                <a:lnTo>
                  <a:pt x="0" y="12351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16702512" y="8607791"/>
            <a:ext cx="556788" cy="556788"/>
          </a:xfrm>
          <a:custGeom>
            <a:avLst/>
            <a:gdLst/>
            <a:ahLst/>
            <a:cxnLst/>
            <a:rect r="r" b="b" t="t" l="l"/>
            <a:pathLst>
              <a:path h="556788" w="556788">
                <a:moveTo>
                  <a:pt x="0" y="0"/>
                </a:moveTo>
                <a:lnTo>
                  <a:pt x="556788" y="0"/>
                </a:lnTo>
                <a:lnTo>
                  <a:pt x="556788" y="556787"/>
                </a:lnTo>
                <a:lnTo>
                  <a:pt x="0" y="5567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false" flipV="false" rot="0">
            <a:off x="10041451" y="3954704"/>
            <a:ext cx="744563" cy="780019"/>
          </a:xfrm>
          <a:custGeom>
            <a:avLst/>
            <a:gdLst/>
            <a:ahLst/>
            <a:cxnLst/>
            <a:rect r="r" b="b" t="t" l="l"/>
            <a:pathLst>
              <a:path h="780019" w="744563">
                <a:moveTo>
                  <a:pt x="0" y="0"/>
                </a:moveTo>
                <a:lnTo>
                  <a:pt x="744563" y="0"/>
                </a:lnTo>
                <a:lnTo>
                  <a:pt x="744563" y="780018"/>
                </a:lnTo>
                <a:lnTo>
                  <a:pt x="0" y="7800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false" flipV="false" rot="0">
            <a:off x="9973312" y="6414032"/>
            <a:ext cx="880840" cy="880840"/>
          </a:xfrm>
          <a:custGeom>
            <a:avLst/>
            <a:gdLst/>
            <a:ahLst/>
            <a:cxnLst/>
            <a:rect r="r" b="b" t="t" l="l"/>
            <a:pathLst>
              <a:path h="880840" w="880840">
                <a:moveTo>
                  <a:pt x="0" y="0"/>
                </a:moveTo>
                <a:lnTo>
                  <a:pt x="880840" y="0"/>
                </a:lnTo>
                <a:lnTo>
                  <a:pt x="880840" y="880840"/>
                </a:lnTo>
                <a:lnTo>
                  <a:pt x="0" y="88084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3" id="23"/>
          <p:cNvSpPr/>
          <p:nvPr/>
        </p:nvSpPr>
        <p:spPr>
          <a:xfrm flipH="false" flipV="false" rot="0">
            <a:off x="35623" y="3624976"/>
            <a:ext cx="9437861" cy="4433829"/>
          </a:xfrm>
          <a:custGeom>
            <a:avLst/>
            <a:gdLst/>
            <a:ahLst/>
            <a:cxnLst/>
            <a:rect r="r" b="b" t="t" l="l"/>
            <a:pathLst>
              <a:path h="4433829" w="9437861">
                <a:moveTo>
                  <a:pt x="0" y="0"/>
                </a:moveTo>
                <a:lnTo>
                  <a:pt x="9437862" y="0"/>
                </a:lnTo>
                <a:lnTo>
                  <a:pt x="9437862" y="4433829"/>
                </a:lnTo>
                <a:lnTo>
                  <a:pt x="0" y="4433829"/>
                </a:lnTo>
                <a:lnTo>
                  <a:pt x="0" y="0"/>
                </a:lnTo>
                <a:close/>
              </a:path>
            </a:pathLst>
          </a:custGeom>
          <a:blipFill>
            <a:blip r:embed="rId12"/>
            <a:stretch>
              <a:fillRect l="0" t="0" r="0" b="0"/>
            </a:stretch>
          </a:blipFill>
        </p:spPr>
      </p:sp>
      <p:sp>
        <p:nvSpPr>
          <p:cNvPr name="TextBox 24" id="24"/>
          <p:cNvSpPr txBox="true"/>
          <p:nvPr/>
        </p:nvSpPr>
        <p:spPr>
          <a:xfrm rot="0">
            <a:off x="897166" y="2419307"/>
            <a:ext cx="7379964" cy="532257"/>
          </a:xfrm>
          <a:prstGeom prst="rect">
            <a:avLst/>
          </a:prstGeom>
        </p:spPr>
        <p:txBody>
          <a:bodyPr anchor="t" rtlCol="false" tIns="0" lIns="0" bIns="0" rIns="0">
            <a:spAutoFit/>
          </a:bodyPr>
          <a:lstStyle/>
          <a:p>
            <a:pPr>
              <a:lnSpc>
                <a:spcPts val="4104"/>
              </a:lnSpc>
            </a:pPr>
            <a:r>
              <a:rPr lang="en-US" sz="3600">
                <a:solidFill>
                  <a:srgbClr val="06213C"/>
                </a:solidFill>
                <a:latin typeface="Montserrat Classic"/>
              </a:rPr>
              <a:t>Shifting of Data </a:t>
            </a:r>
          </a:p>
        </p:txBody>
      </p:sp>
      <p:sp>
        <p:nvSpPr>
          <p:cNvPr name="TextBox 25" id="25"/>
          <p:cNvSpPr txBox="true"/>
          <p:nvPr/>
        </p:nvSpPr>
        <p:spPr>
          <a:xfrm rot="0">
            <a:off x="12041508" y="3766545"/>
            <a:ext cx="4795389" cy="1019176"/>
          </a:xfrm>
          <a:prstGeom prst="rect">
            <a:avLst/>
          </a:prstGeom>
        </p:spPr>
        <p:txBody>
          <a:bodyPr anchor="t" rtlCol="false" tIns="0" lIns="0" bIns="0" rIns="0">
            <a:spAutoFit/>
          </a:bodyPr>
          <a:lstStyle/>
          <a:p>
            <a:pPr>
              <a:lnSpc>
                <a:spcPts val="4199"/>
              </a:lnSpc>
            </a:pPr>
            <a:r>
              <a:rPr lang="en-US" sz="2999">
                <a:solidFill>
                  <a:srgbClr val="FFFFFF"/>
                </a:solidFill>
                <a:latin typeface="Montserrat"/>
              </a:rPr>
              <a:t>Relative data will not change</a:t>
            </a:r>
          </a:p>
        </p:txBody>
      </p:sp>
      <p:sp>
        <p:nvSpPr>
          <p:cNvPr name="TextBox 26" id="26"/>
          <p:cNvSpPr txBox="true"/>
          <p:nvPr/>
        </p:nvSpPr>
        <p:spPr>
          <a:xfrm rot="0">
            <a:off x="12041508" y="6307710"/>
            <a:ext cx="4795389" cy="1216026"/>
          </a:xfrm>
          <a:prstGeom prst="rect">
            <a:avLst/>
          </a:prstGeom>
        </p:spPr>
        <p:txBody>
          <a:bodyPr anchor="t" rtlCol="false" tIns="0" lIns="0" bIns="0" rIns="0">
            <a:spAutoFit/>
          </a:bodyPr>
          <a:lstStyle/>
          <a:p>
            <a:pPr>
              <a:lnSpc>
                <a:spcPts val="4899"/>
              </a:lnSpc>
            </a:pPr>
            <a:r>
              <a:rPr lang="en-US" sz="3499">
                <a:solidFill>
                  <a:srgbClr val="FFFFFF"/>
                </a:solidFill>
                <a:latin typeface="Montserrat"/>
              </a:rPr>
              <a:t>Now Let’s find the best fitting line</a:t>
            </a:r>
          </a:p>
        </p:txBody>
      </p:sp>
      <p:sp>
        <p:nvSpPr>
          <p:cNvPr name="TextBox 27" id="27"/>
          <p:cNvSpPr txBox="true"/>
          <p:nvPr/>
        </p:nvSpPr>
        <p:spPr>
          <a:xfrm rot="0">
            <a:off x="14221011" y="8663412"/>
            <a:ext cx="2220703" cy="356235"/>
          </a:xfrm>
          <a:prstGeom prst="rect">
            <a:avLst/>
          </a:prstGeom>
        </p:spPr>
        <p:txBody>
          <a:bodyPr anchor="t" rtlCol="false" tIns="0" lIns="0" bIns="0" rIns="0">
            <a:spAutoFit/>
          </a:bodyPr>
          <a:lstStyle/>
          <a:p>
            <a:pPr algn="r">
              <a:lnSpc>
                <a:spcPts val="2940"/>
              </a:lnSpc>
            </a:pPr>
            <a:r>
              <a:rPr lang="en-US" sz="2100">
                <a:solidFill>
                  <a:srgbClr val="1E3048"/>
                </a:solidFill>
                <a:latin typeface="Montserrat"/>
              </a:rPr>
              <a:t>Next Page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1457325"/>
          </a:xfrm>
          <a:prstGeom prst="rect">
            <a:avLst/>
          </a:prstGeom>
          <a:solidFill>
            <a:srgbClr val="1E3048"/>
          </a:solidFill>
        </p:spPr>
      </p:sp>
      <p:sp>
        <p:nvSpPr>
          <p:cNvPr name="AutoShape 3" id="3"/>
          <p:cNvSpPr/>
          <p:nvPr/>
        </p:nvSpPr>
        <p:spPr>
          <a:xfrm rot="0">
            <a:off x="-1536078" y="1028700"/>
            <a:ext cx="6016578" cy="0"/>
          </a:xfrm>
          <a:prstGeom prst="line">
            <a:avLst/>
          </a:prstGeom>
          <a:ln cap="rnd" w="857250">
            <a:solidFill>
              <a:srgbClr val="43B4BE"/>
            </a:solidFill>
            <a:prstDash val="solid"/>
            <a:headEnd type="none" len="sm" w="sm"/>
            <a:tailEnd type="none" len="sm" w="sm"/>
          </a:ln>
        </p:spPr>
      </p:sp>
      <p:sp>
        <p:nvSpPr>
          <p:cNvPr name="Freeform 4" id="4"/>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0997982" y="3190835"/>
            <a:ext cx="6261318" cy="2307755"/>
            <a:chOff x="0" y="0"/>
            <a:chExt cx="6848186" cy="2524059"/>
          </a:xfrm>
        </p:grpSpPr>
        <p:sp>
          <p:nvSpPr>
            <p:cNvPr name="Freeform 6" id="6"/>
            <p:cNvSpPr/>
            <p:nvPr/>
          </p:nvSpPr>
          <p:spPr>
            <a:xfrm flipH="false" flipV="false" rot="0">
              <a:off x="0" y="0"/>
              <a:ext cx="6848187" cy="2524060"/>
            </a:xfrm>
            <a:custGeom>
              <a:avLst/>
              <a:gdLst/>
              <a:ahLst/>
              <a:cxnLst/>
              <a:rect r="r" b="b" t="t" l="l"/>
              <a:pathLst>
                <a:path h="2524060" w="6848187">
                  <a:moveTo>
                    <a:pt x="6723726" y="2524060"/>
                  </a:moveTo>
                  <a:lnTo>
                    <a:pt x="124460" y="2524060"/>
                  </a:lnTo>
                  <a:cubicBezTo>
                    <a:pt x="55880" y="2524060"/>
                    <a:pt x="0" y="2468180"/>
                    <a:pt x="0" y="2399599"/>
                  </a:cubicBezTo>
                  <a:lnTo>
                    <a:pt x="0" y="124460"/>
                  </a:lnTo>
                  <a:cubicBezTo>
                    <a:pt x="0" y="55880"/>
                    <a:pt x="55880" y="0"/>
                    <a:pt x="124460" y="0"/>
                  </a:cubicBezTo>
                  <a:lnTo>
                    <a:pt x="6723727" y="0"/>
                  </a:lnTo>
                  <a:cubicBezTo>
                    <a:pt x="6792306" y="0"/>
                    <a:pt x="6848187" y="55880"/>
                    <a:pt x="6848187" y="124460"/>
                  </a:cubicBezTo>
                  <a:lnTo>
                    <a:pt x="6848187" y="2399600"/>
                  </a:lnTo>
                  <a:cubicBezTo>
                    <a:pt x="6848187" y="2468180"/>
                    <a:pt x="6792306" y="2524060"/>
                    <a:pt x="6723727" y="2524060"/>
                  </a:cubicBezTo>
                  <a:close/>
                </a:path>
              </a:pathLst>
            </a:custGeom>
            <a:solidFill>
              <a:srgbClr val="1E3048"/>
            </a:solidFill>
          </p:spPr>
        </p:sp>
      </p:grpSp>
      <p:grpSp>
        <p:nvGrpSpPr>
          <p:cNvPr name="Group 7" id="7"/>
          <p:cNvGrpSpPr/>
          <p:nvPr/>
        </p:nvGrpSpPr>
        <p:grpSpPr>
          <a:xfrm rot="0">
            <a:off x="10413732" y="5751049"/>
            <a:ext cx="6845568" cy="2307755"/>
            <a:chOff x="0" y="0"/>
            <a:chExt cx="7487197" cy="2524059"/>
          </a:xfrm>
        </p:grpSpPr>
        <p:sp>
          <p:nvSpPr>
            <p:cNvPr name="Freeform 8" id="8"/>
            <p:cNvSpPr/>
            <p:nvPr/>
          </p:nvSpPr>
          <p:spPr>
            <a:xfrm flipH="false" flipV="false" rot="0">
              <a:off x="0" y="0"/>
              <a:ext cx="7487197" cy="2524060"/>
            </a:xfrm>
            <a:custGeom>
              <a:avLst/>
              <a:gdLst/>
              <a:ahLst/>
              <a:cxnLst/>
              <a:rect r="r" b="b" t="t" l="l"/>
              <a:pathLst>
                <a:path h="2524060" w="7487197">
                  <a:moveTo>
                    <a:pt x="7362737" y="2524060"/>
                  </a:moveTo>
                  <a:lnTo>
                    <a:pt x="124460" y="2524060"/>
                  </a:lnTo>
                  <a:cubicBezTo>
                    <a:pt x="55880" y="2524060"/>
                    <a:pt x="0" y="2468180"/>
                    <a:pt x="0" y="2399599"/>
                  </a:cubicBezTo>
                  <a:lnTo>
                    <a:pt x="0" y="124460"/>
                  </a:lnTo>
                  <a:cubicBezTo>
                    <a:pt x="0" y="55880"/>
                    <a:pt x="55880" y="0"/>
                    <a:pt x="124460" y="0"/>
                  </a:cubicBezTo>
                  <a:lnTo>
                    <a:pt x="7362737" y="0"/>
                  </a:lnTo>
                  <a:cubicBezTo>
                    <a:pt x="7431317" y="0"/>
                    <a:pt x="7487197" y="55880"/>
                    <a:pt x="7487197" y="124460"/>
                  </a:cubicBezTo>
                  <a:lnTo>
                    <a:pt x="7487197" y="2399600"/>
                  </a:lnTo>
                  <a:cubicBezTo>
                    <a:pt x="7487197" y="2468180"/>
                    <a:pt x="7431317" y="2524060"/>
                    <a:pt x="7362737" y="2524060"/>
                  </a:cubicBezTo>
                  <a:close/>
                </a:path>
              </a:pathLst>
            </a:custGeom>
            <a:solidFill>
              <a:srgbClr val="43B4BE"/>
            </a:solidFill>
          </p:spPr>
        </p:sp>
      </p:grpSp>
      <p:grpSp>
        <p:nvGrpSpPr>
          <p:cNvPr name="Group 9" id="9"/>
          <p:cNvGrpSpPr/>
          <p:nvPr/>
        </p:nvGrpSpPr>
        <p:grpSpPr>
          <a:xfrm rot="0">
            <a:off x="10413732" y="3190835"/>
            <a:ext cx="6845568" cy="2307755"/>
            <a:chOff x="0" y="0"/>
            <a:chExt cx="7487197" cy="2524059"/>
          </a:xfrm>
        </p:grpSpPr>
        <p:sp>
          <p:nvSpPr>
            <p:cNvPr name="Freeform 10" id="10"/>
            <p:cNvSpPr/>
            <p:nvPr/>
          </p:nvSpPr>
          <p:spPr>
            <a:xfrm flipH="false" flipV="false" rot="0">
              <a:off x="0" y="0"/>
              <a:ext cx="7487197" cy="2524060"/>
            </a:xfrm>
            <a:custGeom>
              <a:avLst/>
              <a:gdLst/>
              <a:ahLst/>
              <a:cxnLst/>
              <a:rect r="r" b="b" t="t" l="l"/>
              <a:pathLst>
                <a:path h="2524060" w="7487197">
                  <a:moveTo>
                    <a:pt x="7362737" y="2524060"/>
                  </a:moveTo>
                  <a:lnTo>
                    <a:pt x="124460" y="2524060"/>
                  </a:lnTo>
                  <a:cubicBezTo>
                    <a:pt x="55880" y="2524060"/>
                    <a:pt x="0" y="2468180"/>
                    <a:pt x="0" y="2399599"/>
                  </a:cubicBezTo>
                  <a:lnTo>
                    <a:pt x="0" y="124460"/>
                  </a:lnTo>
                  <a:cubicBezTo>
                    <a:pt x="0" y="55880"/>
                    <a:pt x="55880" y="0"/>
                    <a:pt x="124460" y="0"/>
                  </a:cubicBezTo>
                  <a:lnTo>
                    <a:pt x="7362737" y="0"/>
                  </a:lnTo>
                  <a:cubicBezTo>
                    <a:pt x="7431317" y="0"/>
                    <a:pt x="7487197" y="55880"/>
                    <a:pt x="7487197" y="124460"/>
                  </a:cubicBezTo>
                  <a:lnTo>
                    <a:pt x="7487197" y="2399600"/>
                  </a:lnTo>
                  <a:cubicBezTo>
                    <a:pt x="7487197" y="2468180"/>
                    <a:pt x="7431317" y="2524060"/>
                    <a:pt x="7362737" y="2524060"/>
                  </a:cubicBezTo>
                  <a:close/>
                </a:path>
              </a:pathLst>
            </a:custGeom>
            <a:solidFill>
              <a:srgbClr val="1E3048"/>
            </a:solidFill>
          </p:spPr>
        </p:sp>
      </p:grpSp>
      <p:grpSp>
        <p:nvGrpSpPr>
          <p:cNvPr name="Group 11" id="11"/>
          <p:cNvGrpSpPr/>
          <p:nvPr/>
        </p:nvGrpSpPr>
        <p:grpSpPr>
          <a:xfrm rot="0">
            <a:off x="9534430" y="3547878"/>
            <a:ext cx="1758605" cy="1593669"/>
            <a:chOff x="0" y="0"/>
            <a:chExt cx="1923438" cy="1743043"/>
          </a:xfrm>
        </p:grpSpPr>
        <p:sp>
          <p:nvSpPr>
            <p:cNvPr name="Freeform 12" id="12"/>
            <p:cNvSpPr/>
            <p:nvPr/>
          </p:nvSpPr>
          <p:spPr>
            <a:xfrm flipH="false" flipV="false" rot="0">
              <a:off x="0" y="0"/>
              <a:ext cx="1923438" cy="1743043"/>
            </a:xfrm>
            <a:custGeom>
              <a:avLst/>
              <a:gdLst/>
              <a:ahLst/>
              <a:cxnLst/>
              <a:rect r="r" b="b" t="t" l="l"/>
              <a:pathLst>
                <a:path h="1743043" w="1923438">
                  <a:moveTo>
                    <a:pt x="1798977" y="1743042"/>
                  </a:moveTo>
                  <a:lnTo>
                    <a:pt x="124460" y="1743042"/>
                  </a:lnTo>
                  <a:cubicBezTo>
                    <a:pt x="55880" y="1743042"/>
                    <a:pt x="0" y="1687163"/>
                    <a:pt x="0" y="1618583"/>
                  </a:cubicBezTo>
                  <a:lnTo>
                    <a:pt x="0" y="124460"/>
                  </a:lnTo>
                  <a:cubicBezTo>
                    <a:pt x="0" y="55880"/>
                    <a:pt x="55880" y="0"/>
                    <a:pt x="124460" y="0"/>
                  </a:cubicBezTo>
                  <a:lnTo>
                    <a:pt x="1798978" y="0"/>
                  </a:lnTo>
                  <a:cubicBezTo>
                    <a:pt x="1867558" y="0"/>
                    <a:pt x="1923438" y="55880"/>
                    <a:pt x="1923438" y="124460"/>
                  </a:cubicBezTo>
                  <a:lnTo>
                    <a:pt x="1923438" y="1618583"/>
                  </a:lnTo>
                  <a:cubicBezTo>
                    <a:pt x="1923438" y="1687163"/>
                    <a:pt x="1867558" y="1743043"/>
                    <a:pt x="1798978" y="1743043"/>
                  </a:cubicBezTo>
                  <a:close/>
                </a:path>
              </a:pathLst>
            </a:custGeom>
            <a:solidFill>
              <a:srgbClr val="43B4BE"/>
            </a:solidFill>
          </p:spPr>
        </p:sp>
      </p:grpSp>
      <p:grpSp>
        <p:nvGrpSpPr>
          <p:cNvPr name="Group 13" id="13"/>
          <p:cNvGrpSpPr/>
          <p:nvPr/>
        </p:nvGrpSpPr>
        <p:grpSpPr>
          <a:xfrm rot="0">
            <a:off x="9534430" y="6108092"/>
            <a:ext cx="1758605" cy="1593669"/>
            <a:chOff x="0" y="0"/>
            <a:chExt cx="1923438" cy="1743043"/>
          </a:xfrm>
        </p:grpSpPr>
        <p:sp>
          <p:nvSpPr>
            <p:cNvPr name="Freeform 14" id="14"/>
            <p:cNvSpPr/>
            <p:nvPr/>
          </p:nvSpPr>
          <p:spPr>
            <a:xfrm flipH="false" flipV="false" rot="0">
              <a:off x="0" y="0"/>
              <a:ext cx="1923438" cy="1743043"/>
            </a:xfrm>
            <a:custGeom>
              <a:avLst/>
              <a:gdLst/>
              <a:ahLst/>
              <a:cxnLst/>
              <a:rect r="r" b="b" t="t" l="l"/>
              <a:pathLst>
                <a:path h="1743043" w="1923438">
                  <a:moveTo>
                    <a:pt x="1798977" y="1743042"/>
                  </a:moveTo>
                  <a:lnTo>
                    <a:pt x="124460" y="1743042"/>
                  </a:lnTo>
                  <a:cubicBezTo>
                    <a:pt x="55880" y="1743042"/>
                    <a:pt x="0" y="1687163"/>
                    <a:pt x="0" y="1618583"/>
                  </a:cubicBezTo>
                  <a:lnTo>
                    <a:pt x="0" y="124460"/>
                  </a:lnTo>
                  <a:cubicBezTo>
                    <a:pt x="0" y="55880"/>
                    <a:pt x="55880" y="0"/>
                    <a:pt x="124460" y="0"/>
                  </a:cubicBezTo>
                  <a:lnTo>
                    <a:pt x="1798978" y="0"/>
                  </a:lnTo>
                  <a:cubicBezTo>
                    <a:pt x="1867558" y="0"/>
                    <a:pt x="1923438" y="55880"/>
                    <a:pt x="1923438" y="124460"/>
                  </a:cubicBezTo>
                  <a:lnTo>
                    <a:pt x="1923438" y="1618583"/>
                  </a:lnTo>
                  <a:cubicBezTo>
                    <a:pt x="1923438" y="1687163"/>
                    <a:pt x="1867558" y="1743043"/>
                    <a:pt x="1798978" y="1743043"/>
                  </a:cubicBezTo>
                  <a:close/>
                </a:path>
              </a:pathLst>
            </a:custGeom>
            <a:solidFill>
              <a:srgbClr val="1E3048"/>
            </a:solidFill>
          </p:spPr>
        </p:sp>
      </p:grpSp>
      <p:grpSp>
        <p:nvGrpSpPr>
          <p:cNvPr name="Group 15" id="15"/>
          <p:cNvGrpSpPr>
            <a:grpSpLocks noChangeAspect="true"/>
          </p:cNvGrpSpPr>
          <p:nvPr/>
        </p:nvGrpSpPr>
        <p:grpSpPr>
          <a:xfrm rot="5400000">
            <a:off x="11200198" y="4114077"/>
            <a:ext cx="532646" cy="461271"/>
            <a:chOff x="0" y="0"/>
            <a:chExt cx="6350000" cy="5499100"/>
          </a:xfrm>
        </p:grpSpPr>
        <p:sp>
          <p:nvSpPr>
            <p:cNvPr name="Freeform 16" id="16"/>
            <p:cNvSpPr/>
            <p:nvPr/>
          </p:nvSpPr>
          <p:spPr>
            <a:xfrm flipH="false" flipV="false" rot="0">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43B4BE"/>
            </a:solidFill>
          </p:spPr>
        </p:sp>
      </p:grpSp>
      <p:grpSp>
        <p:nvGrpSpPr>
          <p:cNvPr name="Group 17" id="17"/>
          <p:cNvGrpSpPr>
            <a:grpSpLocks noChangeAspect="true"/>
          </p:cNvGrpSpPr>
          <p:nvPr/>
        </p:nvGrpSpPr>
        <p:grpSpPr>
          <a:xfrm rot="5400000">
            <a:off x="11200198" y="6674291"/>
            <a:ext cx="532646" cy="461271"/>
            <a:chOff x="0" y="0"/>
            <a:chExt cx="6350000" cy="5499100"/>
          </a:xfrm>
        </p:grpSpPr>
        <p:sp>
          <p:nvSpPr>
            <p:cNvPr name="Freeform 18" id="18"/>
            <p:cNvSpPr/>
            <p:nvPr/>
          </p:nvSpPr>
          <p:spPr>
            <a:xfrm flipH="false" flipV="false" rot="0">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1E3048"/>
            </a:solidFill>
          </p:spPr>
        </p:sp>
      </p:grpSp>
      <p:sp>
        <p:nvSpPr>
          <p:cNvPr name="Freeform 19" id="19"/>
          <p:cNvSpPr/>
          <p:nvPr/>
        </p:nvSpPr>
        <p:spPr>
          <a:xfrm flipH="false" flipV="false" rot="-5400000">
            <a:off x="16041208" y="704772"/>
            <a:ext cx="2988478" cy="1505106"/>
          </a:xfrm>
          <a:custGeom>
            <a:avLst/>
            <a:gdLst/>
            <a:ahLst/>
            <a:cxnLst/>
            <a:rect r="r" b="b" t="t" l="l"/>
            <a:pathLst>
              <a:path h="1505106" w="2988478">
                <a:moveTo>
                  <a:pt x="0" y="0"/>
                </a:moveTo>
                <a:lnTo>
                  <a:pt x="2988478" y="0"/>
                </a:lnTo>
                <a:lnTo>
                  <a:pt x="2988478" y="1505106"/>
                </a:lnTo>
                <a:lnTo>
                  <a:pt x="0" y="15051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5400000">
            <a:off x="7630802" y="9139398"/>
            <a:ext cx="1060016" cy="1235189"/>
          </a:xfrm>
          <a:custGeom>
            <a:avLst/>
            <a:gdLst/>
            <a:ahLst/>
            <a:cxnLst/>
            <a:rect r="r" b="b" t="t" l="l"/>
            <a:pathLst>
              <a:path h="1235189" w="1060016">
                <a:moveTo>
                  <a:pt x="0" y="0"/>
                </a:moveTo>
                <a:lnTo>
                  <a:pt x="1060016" y="0"/>
                </a:lnTo>
                <a:lnTo>
                  <a:pt x="1060016" y="1235188"/>
                </a:lnTo>
                <a:lnTo>
                  <a:pt x="0" y="1235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false" flipV="false" rot="0">
            <a:off x="16702512" y="8607791"/>
            <a:ext cx="556788" cy="556788"/>
          </a:xfrm>
          <a:custGeom>
            <a:avLst/>
            <a:gdLst/>
            <a:ahLst/>
            <a:cxnLst/>
            <a:rect r="r" b="b" t="t" l="l"/>
            <a:pathLst>
              <a:path h="556788" w="556788">
                <a:moveTo>
                  <a:pt x="0" y="0"/>
                </a:moveTo>
                <a:lnTo>
                  <a:pt x="556788" y="0"/>
                </a:lnTo>
                <a:lnTo>
                  <a:pt x="556788" y="556787"/>
                </a:lnTo>
                <a:lnTo>
                  <a:pt x="0" y="55678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false" flipV="false" rot="0">
            <a:off x="10041451" y="3954704"/>
            <a:ext cx="744563" cy="780019"/>
          </a:xfrm>
          <a:custGeom>
            <a:avLst/>
            <a:gdLst/>
            <a:ahLst/>
            <a:cxnLst/>
            <a:rect r="r" b="b" t="t" l="l"/>
            <a:pathLst>
              <a:path h="780019" w="744563">
                <a:moveTo>
                  <a:pt x="0" y="0"/>
                </a:moveTo>
                <a:lnTo>
                  <a:pt x="744563" y="0"/>
                </a:lnTo>
                <a:lnTo>
                  <a:pt x="744563" y="780018"/>
                </a:lnTo>
                <a:lnTo>
                  <a:pt x="0" y="78001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3" id="23"/>
          <p:cNvSpPr/>
          <p:nvPr/>
        </p:nvSpPr>
        <p:spPr>
          <a:xfrm flipH="false" flipV="false" rot="0">
            <a:off x="9973312" y="6414032"/>
            <a:ext cx="880840" cy="880840"/>
          </a:xfrm>
          <a:custGeom>
            <a:avLst/>
            <a:gdLst/>
            <a:ahLst/>
            <a:cxnLst/>
            <a:rect r="r" b="b" t="t" l="l"/>
            <a:pathLst>
              <a:path h="880840" w="880840">
                <a:moveTo>
                  <a:pt x="0" y="0"/>
                </a:moveTo>
                <a:lnTo>
                  <a:pt x="880840" y="0"/>
                </a:lnTo>
                <a:lnTo>
                  <a:pt x="880840" y="880840"/>
                </a:lnTo>
                <a:lnTo>
                  <a:pt x="0" y="88084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4" id="24"/>
          <p:cNvSpPr/>
          <p:nvPr/>
        </p:nvSpPr>
        <p:spPr>
          <a:xfrm flipH="false" flipV="false" rot="0">
            <a:off x="-1266705" y="2951564"/>
            <a:ext cx="10048660" cy="5552535"/>
          </a:xfrm>
          <a:custGeom>
            <a:avLst/>
            <a:gdLst/>
            <a:ahLst/>
            <a:cxnLst/>
            <a:rect r="r" b="b" t="t" l="l"/>
            <a:pathLst>
              <a:path h="5552535" w="10048660">
                <a:moveTo>
                  <a:pt x="0" y="0"/>
                </a:moveTo>
                <a:lnTo>
                  <a:pt x="10048660" y="0"/>
                </a:lnTo>
                <a:lnTo>
                  <a:pt x="10048660" y="5552535"/>
                </a:lnTo>
                <a:lnTo>
                  <a:pt x="0" y="5552535"/>
                </a:lnTo>
                <a:lnTo>
                  <a:pt x="0" y="0"/>
                </a:lnTo>
                <a:close/>
              </a:path>
            </a:pathLst>
          </a:custGeom>
          <a:blipFill>
            <a:blip r:embed="rId14"/>
            <a:stretch>
              <a:fillRect l="0" t="0" r="0" b="0"/>
            </a:stretch>
          </a:blipFill>
        </p:spPr>
      </p:sp>
      <p:sp>
        <p:nvSpPr>
          <p:cNvPr name="TextBox 25" id="25"/>
          <p:cNvSpPr txBox="true"/>
          <p:nvPr/>
        </p:nvSpPr>
        <p:spPr>
          <a:xfrm rot="0">
            <a:off x="1110684" y="7150895"/>
            <a:ext cx="1644305" cy="423034"/>
          </a:xfrm>
          <a:prstGeom prst="rect">
            <a:avLst/>
          </a:prstGeom>
        </p:spPr>
        <p:txBody>
          <a:bodyPr anchor="t" rtlCol="false" tIns="0" lIns="0" bIns="0" rIns="0">
            <a:spAutoFit/>
          </a:bodyPr>
          <a:lstStyle/>
          <a:p>
            <a:pPr algn="ctr">
              <a:lnSpc>
                <a:spcPts val="3235"/>
              </a:lnSpc>
            </a:pPr>
            <a:r>
              <a:rPr lang="en-US" sz="2838">
                <a:solidFill>
                  <a:srgbClr val="FFFFFF"/>
                </a:solidFill>
                <a:latin typeface="Montserrat Classic"/>
              </a:rPr>
              <a:t>2020</a:t>
            </a:r>
          </a:p>
        </p:txBody>
      </p:sp>
      <p:sp>
        <p:nvSpPr>
          <p:cNvPr name="TextBox 26" id="26"/>
          <p:cNvSpPr txBox="true"/>
          <p:nvPr/>
        </p:nvSpPr>
        <p:spPr>
          <a:xfrm rot="0">
            <a:off x="12041508" y="3776070"/>
            <a:ext cx="4795389" cy="1470660"/>
          </a:xfrm>
          <a:prstGeom prst="rect">
            <a:avLst/>
          </a:prstGeom>
        </p:spPr>
        <p:txBody>
          <a:bodyPr anchor="t" rtlCol="false" tIns="0" lIns="0" bIns="0" rIns="0">
            <a:spAutoFit/>
          </a:bodyPr>
          <a:lstStyle/>
          <a:p>
            <a:pPr>
              <a:lnSpc>
                <a:spcPts val="2940"/>
              </a:lnSpc>
            </a:pPr>
            <a:r>
              <a:rPr lang="en-US" sz="2100">
                <a:solidFill>
                  <a:srgbClr val="FFFFFF"/>
                </a:solidFill>
                <a:latin typeface="Montserrat"/>
              </a:rPr>
              <a:t>PCA can either minimize the distance to the line  or maximize the distance from the projected point from the origin </a:t>
            </a:r>
          </a:p>
        </p:txBody>
      </p:sp>
      <p:sp>
        <p:nvSpPr>
          <p:cNvPr name="TextBox 27" id="27"/>
          <p:cNvSpPr txBox="true"/>
          <p:nvPr/>
        </p:nvSpPr>
        <p:spPr>
          <a:xfrm rot="0">
            <a:off x="12041508" y="6336285"/>
            <a:ext cx="4795389" cy="1470660"/>
          </a:xfrm>
          <a:prstGeom prst="rect">
            <a:avLst/>
          </a:prstGeom>
        </p:spPr>
        <p:txBody>
          <a:bodyPr anchor="t" rtlCol="false" tIns="0" lIns="0" bIns="0" rIns="0">
            <a:spAutoFit/>
          </a:bodyPr>
          <a:lstStyle/>
          <a:p>
            <a:pPr>
              <a:lnSpc>
                <a:spcPts val="2940"/>
              </a:lnSpc>
            </a:pPr>
            <a:r>
              <a:rPr lang="en-US" sz="2100">
                <a:solidFill>
                  <a:srgbClr val="FFFFFF"/>
                </a:solidFill>
                <a:latin typeface="Montserrat"/>
              </a:rPr>
              <a:t>PCA find the best fitting line by maximizing the sum of the squared distances from the projected points to the origin</a:t>
            </a:r>
          </a:p>
        </p:txBody>
      </p:sp>
      <p:sp>
        <p:nvSpPr>
          <p:cNvPr name="TextBox 28" id="28"/>
          <p:cNvSpPr txBox="true"/>
          <p:nvPr/>
        </p:nvSpPr>
        <p:spPr>
          <a:xfrm rot="0">
            <a:off x="14221011" y="8663412"/>
            <a:ext cx="2220703" cy="356235"/>
          </a:xfrm>
          <a:prstGeom prst="rect">
            <a:avLst/>
          </a:prstGeom>
        </p:spPr>
        <p:txBody>
          <a:bodyPr anchor="t" rtlCol="false" tIns="0" lIns="0" bIns="0" rIns="0">
            <a:spAutoFit/>
          </a:bodyPr>
          <a:lstStyle/>
          <a:p>
            <a:pPr algn="r">
              <a:lnSpc>
                <a:spcPts val="2940"/>
              </a:lnSpc>
            </a:pPr>
            <a:r>
              <a:rPr lang="en-US" sz="2100">
                <a:solidFill>
                  <a:srgbClr val="1E3048"/>
                </a:solidFill>
                <a:latin typeface="Montserrat"/>
              </a:rPr>
              <a:t>Next Page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1457325"/>
          </a:xfrm>
          <a:prstGeom prst="rect">
            <a:avLst/>
          </a:prstGeom>
          <a:solidFill>
            <a:srgbClr val="1E3048"/>
          </a:solidFill>
        </p:spPr>
      </p:sp>
      <p:sp>
        <p:nvSpPr>
          <p:cNvPr name="AutoShape 3" id="3"/>
          <p:cNvSpPr/>
          <p:nvPr/>
        </p:nvSpPr>
        <p:spPr>
          <a:xfrm rot="0">
            <a:off x="-1536078" y="1028700"/>
            <a:ext cx="6016578" cy="0"/>
          </a:xfrm>
          <a:prstGeom prst="line">
            <a:avLst/>
          </a:prstGeom>
          <a:ln cap="rnd" w="857250">
            <a:solidFill>
              <a:srgbClr val="43B4BE"/>
            </a:solidFill>
            <a:prstDash val="solid"/>
            <a:headEnd type="none" len="sm" w="sm"/>
            <a:tailEnd type="none" len="sm" w="sm"/>
          </a:ln>
        </p:spPr>
      </p:sp>
      <p:sp>
        <p:nvSpPr>
          <p:cNvPr name="Freeform 4" id="4"/>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0997982" y="3190835"/>
            <a:ext cx="6261318" cy="2307755"/>
            <a:chOff x="0" y="0"/>
            <a:chExt cx="6848186" cy="2524059"/>
          </a:xfrm>
        </p:grpSpPr>
        <p:sp>
          <p:nvSpPr>
            <p:cNvPr name="Freeform 6" id="6"/>
            <p:cNvSpPr/>
            <p:nvPr/>
          </p:nvSpPr>
          <p:spPr>
            <a:xfrm flipH="false" flipV="false" rot="0">
              <a:off x="0" y="0"/>
              <a:ext cx="6848187" cy="2524060"/>
            </a:xfrm>
            <a:custGeom>
              <a:avLst/>
              <a:gdLst/>
              <a:ahLst/>
              <a:cxnLst/>
              <a:rect r="r" b="b" t="t" l="l"/>
              <a:pathLst>
                <a:path h="2524060" w="6848187">
                  <a:moveTo>
                    <a:pt x="6723726" y="2524060"/>
                  </a:moveTo>
                  <a:lnTo>
                    <a:pt x="124460" y="2524060"/>
                  </a:lnTo>
                  <a:cubicBezTo>
                    <a:pt x="55880" y="2524060"/>
                    <a:pt x="0" y="2468180"/>
                    <a:pt x="0" y="2399599"/>
                  </a:cubicBezTo>
                  <a:lnTo>
                    <a:pt x="0" y="124460"/>
                  </a:lnTo>
                  <a:cubicBezTo>
                    <a:pt x="0" y="55880"/>
                    <a:pt x="55880" y="0"/>
                    <a:pt x="124460" y="0"/>
                  </a:cubicBezTo>
                  <a:lnTo>
                    <a:pt x="6723727" y="0"/>
                  </a:lnTo>
                  <a:cubicBezTo>
                    <a:pt x="6792306" y="0"/>
                    <a:pt x="6848187" y="55880"/>
                    <a:pt x="6848187" y="124460"/>
                  </a:cubicBezTo>
                  <a:lnTo>
                    <a:pt x="6848187" y="2399600"/>
                  </a:lnTo>
                  <a:cubicBezTo>
                    <a:pt x="6848187" y="2468180"/>
                    <a:pt x="6792306" y="2524060"/>
                    <a:pt x="6723727" y="2524060"/>
                  </a:cubicBezTo>
                  <a:close/>
                </a:path>
              </a:pathLst>
            </a:custGeom>
            <a:solidFill>
              <a:srgbClr val="1E3048"/>
            </a:solidFill>
          </p:spPr>
        </p:sp>
      </p:grpSp>
      <p:grpSp>
        <p:nvGrpSpPr>
          <p:cNvPr name="Group 7" id="7"/>
          <p:cNvGrpSpPr/>
          <p:nvPr/>
        </p:nvGrpSpPr>
        <p:grpSpPr>
          <a:xfrm rot="0">
            <a:off x="10413732" y="5751049"/>
            <a:ext cx="6845568" cy="2307755"/>
            <a:chOff x="0" y="0"/>
            <a:chExt cx="7487197" cy="2524059"/>
          </a:xfrm>
        </p:grpSpPr>
        <p:sp>
          <p:nvSpPr>
            <p:cNvPr name="Freeform 8" id="8"/>
            <p:cNvSpPr/>
            <p:nvPr/>
          </p:nvSpPr>
          <p:spPr>
            <a:xfrm flipH="false" flipV="false" rot="0">
              <a:off x="0" y="0"/>
              <a:ext cx="7487197" cy="2524060"/>
            </a:xfrm>
            <a:custGeom>
              <a:avLst/>
              <a:gdLst/>
              <a:ahLst/>
              <a:cxnLst/>
              <a:rect r="r" b="b" t="t" l="l"/>
              <a:pathLst>
                <a:path h="2524060" w="7487197">
                  <a:moveTo>
                    <a:pt x="7362737" y="2524060"/>
                  </a:moveTo>
                  <a:lnTo>
                    <a:pt x="124460" y="2524060"/>
                  </a:lnTo>
                  <a:cubicBezTo>
                    <a:pt x="55880" y="2524060"/>
                    <a:pt x="0" y="2468180"/>
                    <a:pt x="0" y="2399599"/>
                  </a:cubicBezTo>
                  <a:lnTo>
                    <a:pt x="0" y="124460"/>
                  </a:lnTo>
                  <a:cubicBezTo>
                    <a:pt x="0" y="55880"/>
                    <a:pt x="55880" y="0"/>
                    <a:pt x="124460" y="0"/>
                  </a:cubicBezTo>
                  <a:lnTo>
                    <a:pt x="7362737" y="0"/>
                  </a:lnTo>
                  <a:cubicBezTo>
                    <a:pt x="7431317" y="0"/>
                    <a:pt x="7487197" y="55880"/>
                    <a:pt x="7487197" y="124460"/>
                  </a:cubicBezTo>
                  <a:lnTo>
                    <a:pt x="7487197" y="2399600"/>
                  </a:lnTo>
                  <a:cubicBezTo>
                    <a:pt x="7487197" y="2468180"/>
                    <a:pt x="7431317" y="2524060"/>
                    <a:pt x="7362737" y="2524060"/>
                  </a:cubicBezTo>
                  <a:close/>
                </a:path>
              </a:pathLst>
            </a:custGeom>
            <a:solidFill>
              <a:srgbClr val="43B4BE"/>
            </a:solidFill>
          </p:spPr>
        </p:sp>
      </p:grpSp>
      <p:grpSp>
        <p:nvGrpSpPr>
          <p:cNvPr name="Group 9" id="9"/>
          <p:cNvGrpSpPr/>
          <p:nvPr/>
        </p:nvGrpSpPr>
        <p:grpSpPr>
          <a:xfrm rot="0">
            <a:off x="10413732" y="3190835"/>
            <a:ext cx="6845568" cy="2307755"/>
            <a:chOff x="0" y="0"/>
            <a:chExt cx="7487197" cy="2524059"/>
          </a:xfrm>
        </p:grpSpPr>
        <p:sp>
          <p:nvSpPr>
            <p:cNvPr name="Freeform 10" id="10"/>
            <p:cNvSpPr/>
            <p:nvPr/>
          </p:nvSpPr>
          <p:spPr>
            <a:xfrm flipH="false" flipV="false" rot="0">
              <a:off x="0" y="0"/>
              <a:ext cx="7487197" cy="2524060"/>
            </a:xfrm>
            <a:custGeom>
              <a:avLst/>
              <a:gdLst/>
              <a:ahLst/>
              <a:cxnLst/>
              <a:rect r="r" b="b" t="t" l="l"/>
              <a:pathLst>
                <a:path h="2524060" w="7487197">
                  <a:moveTo>
                    <a:pt x="7362737" y="2524060"/>
                  </a:moveTo>
                  <a:lnTo>
                    <a:pt x="124460" y="2524060"/>
                  </a:lnTo>
                  <a:cubicBezTo>
                    <a:pt x="55880" y="2524060"/>
                    <a:pt x="0" y="2468180"/>
                    <a:pt x="0" y="2399599"/>
                  </a:cubicBezTo>
                  <a:lnTo>
                    <a:pt x="0" y="124460"/>
                  </a:lnTo>
                  <a:cubicBezTo>
                    <a:pt x="0" y="55880"/>
                    <a:pt x="55880" y="0"/>
                    <a:pt x="124460" y="0"/>
                  </a:cubicBezTo>
                  <a:lnTo>
                    <a:pt x="7362737" y="0"/>
                  </a:lnTo>
                  <a:cubicBezTo>
                    <a:pt x="7431317" y="0"/>
                    <a:pt x="7487197" y="55880"/>
                    <a:pt x="7487197" y="124460"/>
                  </a:cubicBezTo>
                  <a:lnTo>
                    <a:pt x="7487197" y="2399600"/>
                  </a:lnTo>
                  <a:cubicBezTo>
                    <a:pt x="7487197" y="2468180"/>
                    <a:pt x="7431317" y="2524060"/>
                    <a:pt x="7362737" y="2524060"/>
                  </a:cubicBezTo>
                  <a:close/>
                </a:path>
              </a:pathLst>
            </a:custGeom>
            <a:solidFill>
              <a:srgbClr val="1E3048"/>
            </a:solidFill>
          </p:spPr>
        </p:sp>
      </p:grpSp>
      <p:grpSp>
        <p:nvGrpSpPr>
          <p:cNvPr name="Group 11" id="11"/>
          <p:cNvGrpSpPr/>
          <p:nvPr/>
        </p:nvGrpSpPr>
        <p:grpSpPr>
          <a:xfrm rot="0">
            <a:off x="9534430" y="3547878"/>
            <a:ext cx="1758605" cy="1593669"/>
            <a:chOff x="0" y="0"/>
            <a:chExt cx="1923438" cy="1743043"/>
          </a:xfrm>
        </p:grpSpPr>
        <p:sp>
          <p:nvSpPr>
            <p:cNvPr name="Freeform 12" id="12"/>
            <p:cNvSpPr/>
            <p:nvPr/>
          </p:nvSpPr>
          <p:spPr>
            <a:xfrm flipH="false" flipV="false" rot="0">
              <a:off x="0" y="0"/>
              <a:ext cx="1923438" cy="1743043"/>
            </a:xfrm>
            <a:custGeom>
              <a:avLst/>
              <a:gdLst/>
              <a:ahLst/>
              <a:cxnLst/>
              <a:rect r="r" b="b" t="t" l="l"/>
              <a:pathLst>
                <a:path h="1743043" w="1923438">
                  <a:moveTo>
                    <a:pt x="1798977" y="1743042"/>
                  </a:moveTo>
                  <a:lnTo>
                    <a:pt x="124460" y="1743042"/>
                  </a:lnTo>
                  <a:cubicBezTo>
                    <a:pt x="55880" y="1743042"/>
                    <a:pt x="0" y="1687163"/>
                    <a:pt x="0" y="1618583"/>
                  </a:cubicBezTo>
                  <a:lnTo>
                    <a:pt x="0" y="124460"/>
                  </a:lnTo>
                  <a:cubicBezTo>
                    <a:pt x="0" y="55880"/>
                    <a:pt x="55880" y="0"/>
                    <a:pt x="124460" y="0"/>
                  </a:cubicBezTo>
                  <a:lnTo>
                    <a:pt x="1798978" y="0"/>
                  </a:lnTo>
                  <a:cubicBezTo>
                    <a:pt x="1867558" y="0"/>
                    <a:pt x="1923438" y="55880"/>
                    <a:pt x="1923438" y="124460"/>
                  </a:cubicBezTo>
                  <a:lnTo>
                    <a:pt x="1923438" y="1618583"/>
                  </a:lnTo>
                  <a:cubicBezTo>
                    <a:pt x="1923438" y="1687163"/>
                    <a:pt x="1867558" y="1743043"/>
                    <a:pt x="1798978" y="1743043"/>
                  </a:cubicBezTo>
                  <a:close/>
                </a:path>
              </a:pathLst>
            </a:custGeom>
            <a:solidFill>
              <a:srgbClr val="43B4BE"/>
            </a:solidFill>
          </p:spPr>
        </p:sp>
      </p:grpSp>
      <p:grpSp>
        <p:nvGrpSpPr>
          <p:cNvPr name="Group 13" id="13"/>
          <p:cNvGrpSpPr/>
          <p:nvPr/>
        </p:nvGrpSpPr>
        <p:grpSpPr>
          <a:xfrm rot="0">
            <a:off x="9534430" y="6108092"/>
            <a:ext cx="1758605" cy="1593669"/>
            <a:chOff x="0" y="0"/>
            <a:chExt cx="1923438" cy="1743043"/>
          </a:xfrm>
        </p:grpSpPr>
        <p:sp>
          <p:nvSpPr>
            <p:cNvPr name="Freeform 14" id="14"/>
            <p:cNvSpPr/>
            <p:nvPr/>
          </p:nvSpPr>
          <p:spPr>
            <a:xfrm flipH="false" flipV="false" rot="0">
              <a:off x="0" y="0"/>
              <a:ext cx="1923438" cy="1743043"/>
            </a:xfrm>
            <a:custGeom>
              <a:avLst/>
              <a:gdLst/>
              <a:ahLst/>
              <a:cxnLst/>
              <a:rect r="r" b="b" t="t" l="l"/>
              <a:pathLst>
                <a:path h="1743043" w="1923438">
                  <a:moveTo>
                    <a:pt x="1798977" y="1743042"/>
                  </a:moveTo>
                  <a:lnTo>
                    <a:pt x="124460" y="1743042"/>
                  </a:lnTo>
                  <a:cubicBezTo>
                    <a:pt x="55880" y="1743042"/>
                    <a:pt x="0" y="1687163"/>
                    <a:pt x="0" y="1618583"/>
                  </a:cubicBezTo>
                  <a:lnTo>
                    <a:pt x="0" y="124460"/>
                  </a:lnTo>
                  <a:cubicBezTo>
                    <a:pt x="0" y="55880"/>
                    <a:pt x="55880" y="0"/>
                    <a:pt x="124460" y="0"/>
                  </a:cubicBezTo>
                  <a:lnTo>
                    <a:pt x="1798978" y="0"/>
                  </a:lnTo>
                  <a:cubicBezTo>
                    <a:pt x="1867558" y="0"/>
                    <a:pt x="1923438" y="55880"/>
                    <a:pt x="1923438" y="124460"/>
                  </a:cubicBezTo>
                  <a:lnTo>
                    <a:pt x="1923438" y="1618583"/>
                  </a:lnTo>
                  <a:cubicBezTo>
                    <a:pt x="1923438" y="1687163"/>
                    <a:pt x="1867558" y="1743043"/>
                    <a:pt x="1798978" y="1743043"/>
                  </a:cubicBezTo>
                  <a:close/>
                </a:path>
              </a:pathLst>
            </a:custGeom>
            <a:solidFill>
              <a:srgbClr val="1E3048"/>
            </a:solidFill>
          </p:spPr>
        </p:sp>
      </p:grpSp>
      <p:grpSp>
        <p:nvGrpSpPr>
          <p:cNvPr name="Group 15" id="15"/>
          <p:cNvGrpSpPr>
            <a:grpSpLocks noChangeAspect="true"/>
          </p:cNvGrpSpPr>
          <p:nvPr/>
        </p:nvGrpSpPr>
        <p:grpSpPr>
          <a:xfrm rot="5400000">
            <a:off x="11200198" y="4114077"/>
            <a:ext cx="532646" cy="461271"/>
            <a:chOff x="0" y="0"/>
            <a:chExt cx="6350000" cy="5499100"/>
          </a:xfrm>
        </p:grpSpPr>
        <p:sp>
          <p:nvSpPr>
            <p:cNvPr name="Freeform 16" id="16"/>
            <p:cNvSpPr/>
            <p:nvPr/>
          </p:nvSpPr>
          <p:spPr>
            <a:xfrm flipH="false" flipV="false" rot="0">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43B4BE"/>
            </a:solidFill>
          </p:spPr>
        </p:sp>
      </p:grpSp>
      <p:grpSp>
        <p:nvGrpSpPr>
          <p:cNvPr name="Group 17" id="17"/>
          <p:cNvGrpSpPr>
            <a:grpSpLocks noChangeAspect="true"/>
          </p:cNvGrpSpPr>
          <p:nvPr/>
        </p:nvGrpSpPr>
        <p:grpSpPr>
          <a:xfrm rot="5400000">
            <a:off x="11200198" y="6674291"/>
            <a:ext cx="532646" cy="461271"/>
            <a:chOff x="0" y="0"/>
            <a:chExt cx="6350000" cy="5499100"/>
          </a:xfrm>
        </p:grpSpPr>
        <p:sp>
          <p:nvSpPr>
            <p:cNvPr name="Freeform 18" id="18"/>
            <p:cNvSpPr/>
            <p:nvPr/>
          </p:nvSpPr>
          <p:spPr>
            <a:xfrm flipH="false" flipV="false" rot="0">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1E3048"/>
            </a:solidFill>
          </p:spPr>
        </p:sp>
      </p:grpSp>
      <p:sp>
        <p:nvSpPr>
          <p:cNvPr name="Freeform 19" id="19"/>
          <p:cNvSpPr/>
          <p:nvPr/>
        </p:nvSpPr>
        <p:spPr>
          <a:xfrm flipH="false" flipV="false" rot="-5400000">
            <a:off x="16041208" y="704772"/>
            <a:ext cx="2988478" cy="1505106"/>
          </a:xfrm>
          <a:custGeom>
            <a:avLst/>
            <a:gdLst/>
            <a:ahLst/>
            <a:cxnLst/>
            <a:rect r="r" b="b" t="t" l="l"/>
            <a:pathLst>
              <a:path h="1505106" w="2988478">
                <a:moveTo>
                  <a:pt x="0" y="0"/>
                </a:moveTo>
                <a:lnTo>
                  <a:pt x="2988478" y="0"/>
                </a:lnTo>
                <a:lnTo>
                  <a:pt x="2988478" y="1505106"/>
                </a:lnTo>
                <a:lnTo>
                  <a:pt x="0" y="15051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5400000">
            <a:off x="7630802" y="9139398"/>
            <a:ext cx="1060016" cy="1235189"/>
          </a:xfrm>
          <a:custGeom>
            <a:avLst/>
            <a:gdLst/>
            <a:ahLst/>
            <a:cxnLst/>
            <a:rect r="r" b="b" t="t" l="l"/>
            <a:pathLst>
              <a:path h="1235189" w="1060016">
                <a:moveTo>
                  <a:pt x="0" y="0"/>
                </a:moveTo>
                <a:lnTo>
                  <a:pt x="1060016" y="0"/>
                </a:lnTo>
                <a:lnTo>
                  <a:pt x="1060016" y="1235188"/>
                </a:lnTo>
                <a:lnTo>
                  <a:pt x="0" y="1235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false" flipV="false" rot="0">
            <a:off x="16702512" y="8607791"/>
            <a:ext cx="556788" cy="556788"/>
          </a:xfrm>
          <a:custGeom>
            <a:avLst/>
            <a:gdLst/>
            <a:ahLst/>
            <a:cxnLst/>
            <a:rect r="r" b="b" t="t" l="l"/>
            <a:pathLst>
              <a:path h="556788" w="556788">
                <a:moveTo>
                  <a:pt x="0" y="0"/>
                </a:moveTo>
                <a:lnTo>
                  <a:pt x="556788" y="0"/>
                </a:lnTo>
                <a:lnTo>
                  <a:pt x="556788" y="556787"/>
                </a:lnTo>
                <a:lnTo>
                  <a:pt x="0" y="55678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false" flipV="false" rot="0">
            <a:off x="10041451" y="3954704"/>
            <a:ext cx="744563" cy="780019"/>
          </a:xfrm>
          <a:custGeom>
            <a:avLst/>
            <a:gdLst/>
            <a:ahLst/>
            <a:cxnLst/>
            <a:rect r="r" b="b" t="t" l="l"/>
            <a:pathLst>
              <a:path h="780019" w="744563">
                <a:moveTo>
                  <a:pt x="0" y="0"/>
                </a:moveTo>
                <a:lnTo>
                  <a:pt x="744563" y="0"/>
                </a:lnTo>
                <a:lnTo>
                  <a:pt x="744563" y="780018"/>
                </a:lnTo>
                <a:lnTo>
                  <a:pt x="0" y="78001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3" id="23"/>
          <p:cNvSpPr/>
          <p:nvPr/>
        </p:nvSpPr>
        <p:spPr>
          <a:xfrm flipH="false" flipV="false" rot="0">
            <a:off x="9973312" y="6414032"/>
            <a:ext cx="880840" cy="880840"/>
          </a:xfrm>
          <a:custGeom>
            <a:avLst/>
            <a:gdLst/>
            <a:ahLst/>
            <a:cxnLst/>
            <a:rect r="r" b="b" t="t" l="l"/>
            <a:pathLst>
              <a:path h="880840" w="880840">
                <a:moveTo>
                  <a:pt x="0" y="0"/>
                </a:moveTo>
                <a:lnTo>
                  <a:pt x="880840" y="0"/>
                </a:lnTo>
                <a:lnTo>
                  <a:pt x="880840" y="880840"/>
                </a:lnTo>
                <a:lnTo>
                  <a:pt x="0" y="88084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4" id="24"/>
          <p:cNvSpPr/>
          <p:nvPr/>
        </p:nvSpPr>
        <p:spPr>
          <a:xfrm flipH="false" flipV="false" rot="0">
            <a:off x="-659873" y="2684754"/>
            <a:ext cx="9746628" cy="5627673"/>
          </a:xfrm>
          <a:custGeom>
            <a:avLst/>
            <a:gdLst/>
            <a:ahLst/>
            <a:cxnLst/>
            <a:rect r="r" b="b" t="t" l="l"/>
            <a:pathLst>
              <a:path h="5627673" w="9746628">
                <a:moveTo>
                  <a:pt x="0" y="0"/>
                </a:moveTo>
                <a:lnTo>
                  <a:pt x="9746628" y="0"/>
                </a:lnTo>
                <a:lnTo>
                  <a:pt x="9746628" y="5627673"/>
                </a:lnTo>
                <a:lnTo>
                  <a:pt x="0" y="5627673"/>
                </a:lnTo>
                <a:lnTo>
                  <a:pt x="0" y="0"/>
                </a:lnTo>
                <a:close/>
              </a:path>
            </a:pathLst>
          </a:custGeom>
          <a:blipFill>
            <a:blip r:embed="rId14"/>
            <a:stretch>
              <a:fillRect l="0" t="0" r="0" b="0"/>
            </a:stretch>
          </a:blipFill>
        </p:spPr>
      </p:sp>
      <p:sp>
        <p:nvSpPr>
          <p:cNvPr name="TextBox 25" id="25"/>
          <p:cNvSpPr txBox="true"/>
          <p:nvPr/>
        </p:nvSpPr>
        <p:spPr>
          <a:xfrm rot="0">
            <a:off x="1110684" y="7150895"/>
            <a:ext cx="1644305" cy="423034"/>
          </a:xfrm>
          <a:prstGeom prst="rect">
            <a:avLst/>
          </a:prstGeom>
        </p:spPr>
        <p:txBody>
          <a:bodyPr anchor="t" rtlCol="false" tIns="0" lIns="0" bIns="0" rIns="0">
            <a:spAutoFit/>
          </a:bodyPr>
          <a:lstStyle/>
          <a:p>
            <a:pPr algn="ctr">
              <a:lnSpc>
                <a:spcPts val="3235"/>
              </a:lnSpc>
            </a:pPr>
            <a:r>
              <a:rPr lang="en-US" sz="2838">
                <a:solidFill>
                  <a:srgbClr val="FFFFFF"/>
                </a:solidFill>
                <a:latin typeface="Montserrat Classic"/>
              </a:rPr>
              <a:t>2020</a:t>
            </a:r>
          </a:p>
        </p:txBody>
      </p:sp>
      <p:sp>
        <p:nvSpPr>
          <p:cNvPr name="TextBox 26" id="26"/>
          <p:cNvSpPr txBox="true"/>
          <p:nvPr/>
        </p:nvSpPr>
        <p:spPr>
          <a:xfrm rot="0">
            <a:off x="12041508" y="3776070"/>
            <a:ext cx="4795389" cy="1099185"/>
          </a:xfrm>
          <a:prstGeom prst="rect">
            <a:avLst/>
          </a:prstGeom>
        </p:spPr>
        <p:txBody>
          <a:bodyPr anchor="t" rtlCol="false" tIns="0" lIns="0" bIns="0" rIns="0">
            <a:spAutoFit/>
          </a:bodyPr>
          <a:lstStyle/>
          <a:p>
            <a:pPr>
              <a:lnSpc>
                <a:spcPts val="2940"/>
              </a:lnSpc>
            </a:pPr>
            <a:r>
              <a:rPr lang="en-US" sz="2100">
                <a:solidFill>
                  <a:srgbClr val="FFFFFF"/>
                </a:solidFill>
                <a:latin typeface="Montserrat"/>
              </a:rPr>
              <a:t>The distance are squared so the negative’s values don’t cancel out positive values</a:t>
            </a:r>
          </a:p>
        </p:txBody>
      </p:sp>
      <p:sp>
        <p:nvSpPr>
          <p:cNvPr name="TextBox 27" id="27"/>
          <p:cNvSpPr txBox="true"/>
          <p:nvPr/>
        </p:nvSpPr>
        <p:spPr>
          <a:xfrm rot="0">
            <a:off x="14221011" y="8663412"/>
            <a:ext cx="2220703" cy="356235"/>
          </a:xfrm>
          <a:prstGeom prst="rect">
            <a:avLst/>
          </a:prstGeom>
        </p:spPr>
        <p:txBody>
          <a:bodyPr anchor="t" rtlCol="false" tIns="0" lIns="0" bIns="0" rIns="0">
            <a:spAutoFit/>
          </a:bodyPr>
          <a:lstStyle/>
          <a:p>
            <a:pPr algn="r">
              <a:lnSpc>
                <a:spcPts val="2940"/>
              </a:lnSpc>
            </a:pPr>
            <a:r>
              <a:rPr lang="en-US" sz="2100">
                <a:solidFill>
                  <a:srgbClr val="1E3048"/>
                </a:solidFill>
                <a:latin typeface="Montserrat"/>
              </a:rPr>
              <a:t>Next Page</a:t>
            </a:r>
          </a:p>
        </p:txBody>
      </p:sp>
      <p:sp>
        <p:nvSpPr>
          <p:cNvPr name="TextBox 28" id="28"/>
          <p:cNvSpPr txBox="true"/>
          <p:nvPr/>
        </p:nvSpPr>
        <p:spPr>
          <a:xfrm rot="0">
            <a:off x="11907124" y="6008624"/>
            <a:ext cx="4795389" cy="1725931"/>
          </a:xfrm>
          <a:prstGeom prst="rect">
            <a:avLst/>
          </a:prstGeom>
        </p:spPr>
        <p:txBody>
          <a:bodyPr anchor="t" rtlCol="false" tIns="0" lIns="0" bIns="0" rIns="0">
            <a:spAutoFit/>
          </a:bodyPr>
          <a:lstStyle/>
          <a:p>
            <a:pPr>
              <a:lnSpc>
                <a:spcPts val="4619"/>
              </a:lnSpc>
            </a:pPr>
            <a:r>
              <a:rPr lang="en-US" sz="3299">
                <a:solidFill>
                  <a:srgbClr val="FFFFFF"/>
                </a:solidFill>
                <a:latin typeface="Montserrat"/>
              </a:rPr>
              <a:t>Now we rotate the line</a:t>
            </a:r>
            <a:r>
              <a:rPr lang="en-US" sz="3299">
                <a:solidFill>
                  <a:srgbClr val="FFFFFF"/>
                </a:solidFill>
                <a:latin typeface="Montserrat"/>
              </a:rPr>
              <a:t> and project the data onto line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1457325"/>
          </a:xfrm>
          <a:prstGeom prst="rect">
            <a:avLst/>
          </a:prstGeom>
          <a:solidFill>
            <a:srgbClr val="1E3048"/>
          </a:solidFill>
        </p:spPr>
      </p:sp>
      <p:sp>
        <p:nvSpPr>
          <p:cNvPr name="AutoShape 3" id="3"/>
          <p:cNvSpPr/>
          <p:nvPr/>
        </p:nvSpPr>
        <p:spPr>
          <a:xfrm rot="0">
            <a:off x="-1536078" y="1028700"/>
            <a:ext cx="6016578" cy="0"/>
          </a:xfrm>
          <a:prstGeom prst="line">
            <a:avLst/>
          </a:prstGeom>
          <a:ln cap="rnd" w="857250">
            <a:solidFill>
              <a:srgbClr val="43B4BE"/>
            </a:solidFill>
            <a:prstDash val="solid"/>
            <a:headEnd type="none" len="sm" w="sm"/>
            <a:tailEnd type="none" len="sm" w="sm"/>
          </a:ln>
        </p:spPr>
      </p:sp>
      <p:sp>
        <p:nvSpPr>
          <p:cNvPr name="Freeform 4" id="4"/>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9618049" y="3935679"/>
            <a:ext cx="6845568" cy="2307755"/>
            <a:chOff x="0" y="0"/>
            <a:chExt cx="7487197" cy="2524059"/>
          </a:xfrm>
        </p:grpSpPr>
        <p:sp>
          <p:nvSpPr>
            <p:cNvPr name="Freeform 6" id="6"/>
            <p:cNvSpPr/>
            <p:nvPr/>
          </p:nvSpPr>
          <p:spPr>
            <a:xfrm flipH="false" flipV="false" rot="0">
              <a:off x="0" y="0"/>
              <a:ext cx="7487197" cy="2524060"/>
            </a:xfrm>
            <a:custGeom>
              <a:avLst/>
              <a:gdLst/>
              <a:ahLst/>
              <a:cxnLst/>
              <a:rect r="r" b="b" t="t" l="l"/>
              <a:pathLst>
                <a:path h="2524060" w="7487197">
                  <a:moveTo>
                    <a:pt x="7362737" y="2524060"/>
                  </a:moveTo>
                  <a:lnTo>
                    <a:pt x="124460" y="2524060"/>
                  </a:lnTo>
                  <a:cubicBezTo>
                    <a:pt x="55880" y="2524060"/>
                    <a:pt x="0" y="2468180"/>
                    <a:pt x="0" y="2399599"/>
                  </a:cubicBezTo>
                  <a:lnTo>
                    <a:pt x="0" y="124460"/>
                  </a:lnTo>
                  <a:cubicBezTo>
                    <a:pt x="0" y="55880"/>
                    <a:pt x="55880" y="0"/>
                    <a:pt x="124460" y="0"/>
                  </a:cubicBezTo>
                  <a:lnTo>
                    <a:pt x="7362737" y="0"/>
                  </a:lnTo>
                  <a:cubicBezTo>
                    <a:pt x="7431317" y="0"/>
                    <a:pt x="7487197" y="55880"/>
                    <a:pt x="7487197" y="124460"/>
                  </a:cubicBezTo>
                  <a:lnTo>
                    <a:pt x="7487197" y="2399600"/>
                  </a:lnTo>
                  <a:cubicBezTo>
                    <a:pt x="7487197" y="2468180"/>
                    <a:pt x="7431317" y="2524060"/>
                    <a:pt x="7362737" y="2524060"/>
                  </a:cubicBezTo>
                  <a:close/>
                </a:path>
              </a:pathLst>
            </a:custGeom>
            <a:solidFill>
              <a:srgbClr val="43B4BE"/>
            </a:solidFill>
          </p:spPr>
        </p:sp>
      </p:grpSp>
      <p:grpSp>
        <p:nvGrpSpPr>
          <p:cNvPr name="Group 7" id="7"/>
          <p:cNvGrpSpPr/>
          <p:nvPr/>
        </p:nvGrpSpPr>
        <p:grpSpPr>
          <a:xfrm rot="0">
            <a:off x="9596146" y="1504098"/>
            <a:ext cx="6845568" cy="2307755"/>
            <a:chOff x="0" y="0"/>
            <a:chExt cx="7487197" cy="2524059"/>
          </a:xfrm>
        </p:grpSpPr>
        <p:sp>
          <p:nvSpPr>
            <p:cNvPr name="Freeform 8" id="8"/>
            <p:cNvSpPr/>
            <p:nvPr/>
          </p:nvSpPr>
          <p:spPr>
            <a:xfrm flipH="false" flipV="false" rot="0">
              <a:off x="0" y="0"/>
              <a:ext cx="7487197" cy="2524060"/>
            </a:xfrm>
            <a:custGeom>
              <a:avLst/>
              <a:gdLst/>
              <a:ahLst/>
              <a:cxnLst/>
              <a:rect r="r" b="b" t="t" l="l"/>
              <a:pathLst>
                <a:path h="2524060" w="7487197">
                  <a:moveTo>
                    <a:pt x="7362737" y="2524060"/>
                  </a:moveTo>
                  <a:lnTo>
                    <a:pt x="124460" y="2524060"/>
                  </a:lnTo>
                  <a:cubicBezTo>
                    <a:pt x="55880" y="2524060"/>
                    <a:pt x="0" y="2468180"/>
                    <a:pt x="0" y="2399599"/>
                  </a:cubicBezTo>
                  <a:lnTo>
                    <a:pt x="0" y="124460"/>
                  </a:lnTo>
                  <a:cubicBezTo>
                    <a:pt x="0" y="55880"/>
                    <a:pt x="55880" y="0"/>
                    <a:pt x="124460" y="0"/>
                  </a:cubicBezTo>
                  <a:lnTo>
                    <a:pt x="7362737" y="0"/>
                  </a:lnTo>
                  <a:cubicBezTo>
                    <a:pt x="7431317" y="0"/>
                    <a:pt x="7487197" y="55880"/>
                    <a:pt x="7487197" y="124460"/>
                  </a:cubicBezTo>
                  <a:lnTo>
                    <a:pt x="7487197" y="2399600"/>
                  </a:lnTo>
                  <a:cubicBezTo>
                    <a:pt x="7487197" y="2468180"/>
                    <a:pt x="7431317" y="2524060"/>
                    <a:pt x="7362737" y="2524060"/>
                  </a:cubicBezTo>
                  <a:close/>
                </a:path>
              </a:pathLst>
            </a:custGeom>
            <a:solidFill>
              <a:srgbClr val="1E3048"/>
            </a:solidFill>
          </p:spPr>
        </p:sp>
      </p:grpSp>
      <p:sp>
        <p:nvSpPr>
          <p:cNvPr name="Freeform 9" id="9"/>
          <p:cNvSpPr/>
          <p:nvPr/>
        </p:nvSpPr>
        <p:spPr>
          <a:xfrm flipH="false" flipV="false" rot="-5400000">
            <a:off x="16041208" y="704772"/>
            <a:ext cx="2988478" cy="1505106"/>
          </a:xfrm>
          <a:custGeom>
            <a:avLst/>
            <a:gdLst/>
            <a:ahLst/>
            <a:cxnLst/>
            <a:rect r="r" b="b" t="t" l="l"/>
            <a:pathLst>
              <a:path h="1505106" w="2988478">
                <a:moveTo>
                  <a:pt x="0" y="0"/>
                </a:moveTo>
                <a:lnTo>
                  <a:pt x="2988478" y="0"/>
                </a:lnTo>
                <a:lnTo>
                  <a:pt x="2988478" y="1505106"/>
                </a:lnTo>
                <a:lnTo>
                  <a:pt x="0" y="15051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5400000">
            <a:off x="7630802" y="9139398"/>
            <a:ext cx="1060016" cy="1235189"/>
          </a:xfrm>
          <a:custGeom>
            <a:avLst/>
            <a:gdLst/>
            <a:ahLst/>
            <a:cxnLst/>
            <a:rect r="r" b="b" t="t" l="l"/>
            <a:pathLst>
              <a:path h="1235189" w="1060016">
                <a:moveTo>
                  <a:pt x="0" y="0"/>
                </a:moveTo>
                <a:lnTo>
                  <a:pt x="1060016" y="0"/>
                </a:lnTo>
                <a:lnTo>
                  <a:pt x="1060016" y="1235188"/>
                </a:lnTo>
                <a:lnTo>
                  <a:pt x="0" y="1235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6702512" y="8886184"/>
            <a:ext cx="556788" cy="556788"/>
          </a:xfrm>
          <a:custGeom>
            <a:avLst/>
            <a:gdLst/>
            <a:ahLst/>
            <a:cxnLst/>
            <a:rect r="r" b="b" t="t" l="l"/>
            <a:pathLst>
              <a:path h="556788" w="556788">
                <a:moveTo>
                  <a:pt x="0" y="0"/>
                </a:moveTo>
                <a:lnTo>
                  <a:pt x="556788" y="0"/>
                </a:lnTo>
                <a:lnTo>
                  <a:pt x="556788" y="556788"/>
                </a:lnTo>
                <a:lnTo>
                  <a:pt x="0" y="5567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542644" y="2803284"/>
            <a:ext cx="9734174" cy="5482229"/>
          </a:xfrm>
          <a:custGeom>
            <a:avLst/>
            <a:gdLst/>
            <a:ahLst/>
            <a:cxnLst/>
            <a:rect r="r" b="b" t="t" l="l"/>
            <a:pathLst>
              <a:path h="5482229" w="9734174">
                <a:moveTo>
                  <a:pt x="0" y="0"/>
                </a:moveTo>
                <a:lnTo>
                  <a:pt x="9734174" y="0"/>
                </a:lnTo>
                <a:lnTo>
                  <a:pt x="9734174" y="5482229"/>
                </a:lnTo>
                <a:lnTo>
                  <a:pt x="0" y="5482229"/>
                </a:lnTo>
                <a:lnTo>
                  <a:pt x="0" y="0"/>
                </a:lnTo>
                <a:close/>
              </a:path>
            </a:pathLst>
          </a:custGeom>
          <a:blipFill>
            <a:blip r:embed="rId10"/>
            <a:stretch>
              <a:fillRect l="0" t="0" r="0" b="0"/>
            </a:stretch>
          </a:blipFill>
        </p:spPr>
      </p:sp>
      <p:sp>
        <p:nvSpPr>
          <p:cNvPr name="TextBox 13" id="13"/>
          <p:cNvSpPr txBox="true"/>
          <p:nvPr/>
        </p:nvSpPr>
        <p:spPr>
          <a:xfrm rot="0">
            <a:off x="1110684" y="7150895"/>
            <a:ext cx="1644305" cy="423034"/>
          </a:xfrm>
          <a:prstGeom prst="rect">
            <a:avLst/>
          </a:prstGeom>
        </p:spPr>
        <p:txBody>
          <a:bodyPr anchor="t" rtlCol="false" tIns="0" lIns="0" bIns="0" rIns="0">
            <a:spAutoFit/>
          </a:bodyPr>
          <a:lstStyle/>
          <a:p>
            <a:pPr algn="ctr">
              <a:lnSpc>
                <a:spcPts val="3235"/>
              </a:lnSpc>
            </a:pPr>
            <a:r>
              <a:rPr lang="en-US" sz="2838">
                <a:solidFill>
                  <a:srgbClr val="FFFFFF"/>
                </a:solidFill>
                <a:latin typeface="Montserrat Classic"/>
              </a:rPr>
              <a:t>2020</a:t>
            </a:r>
          </a:p>
        </p:txBody>
      </p:sp>
      <p:sp>
        <p:nvSpPr>
          <p:cNvPr name="TextBox 14" id="14"/>
          <p:cNvSpPr txBox="true"/>
          <p:nvPr/>
        </p:nvSpPr>
        <p:spPr>
          <a:xfrm rot="0">
            <a:off x="10786014" y="1856823"/>
            <a:ext cx="4795389" cy="1470660"/>
          </a:xfrm>
          <a:prstGeom prst="rect">
            <a:avLst/>
          </a:prstGeom>
        </p:spPr>
        <p:txBody>
          <a:bodyPr anchor="t" rtlCol="false" tIns="0" lIns="0" bIns="0" rIns="0">
            <a:spAutoFit/>
          </a:bodyPr>
          <a:lstStyle/>
          <a:p>
            <a:pPr>
              <a:lnSpc>
                <a:spcPts val="2940"/>
              </a:lnSpc>
            </a:pPr>
            <a:r>
              <a:rPr lang="en-US" sz="2100">
                <a:solidFill>
                  <a:srgbClr val="FFFFFF"/>
                </a:solidFill>
                <a:latin typeface="Montserrat"/>
              </a:rPr>
              <a:t>We repeat until we end up with the line with the largest sum of squared distance between the projected points and the origin </a:t>
            </a:r>
          </a:p>
        </p:txBody>
      </p:sp>
      <p:sp>
        <p:nvSpPr>
          <p:cNvPr name="TextBox 15" id="15"/>
          <p:cNvSpPr txBox="true"/>
          <p:nvPr/>
        </p:nvSpPr>
        <p:spPr>
          <a:xfrm rot="0">
            <a:off x="14221011" y="8967411"/>
            <a:ext cx="2220703" cy="356235"/>
          </a:xfrm>
          <a:prstGeom prst="rect">
            <a:avLst/>
          </a:prstGeom>
        </p:spPr>
        <p:txBody>
          <a:bodyPr anchor="t" rtlCol="false" tIns="0" lIns="0" bIns="0" rIns="0">
            <a:spAutoFit/>
          </a:bodyPr>
          <a:lstStyle/>
          <a:p>
            <a:pPr algn="r">
              <a:lnSpc>
                <a:spcPts val="2940"/>
              </a:lnSpc>
            </a:pPr>
            <a:r>
              <a:rPr lang="en-US" sz="2100">
                <a:solidFill>
                  <a:srgbClr val="1E3048"/>
                </a:solidFill>
                <a:latin typeface="Montserrat"/>
              </a:rPr>
              <a:t>Next Page</a:t>
            </a:r>
          </a:p>
        </p:txBody>
      </p:sp>
      <p:sp>
        <p:nvSpPr>
          <p:cNvPr name="TextBox 16" id="16"/>
          <p:cNvSpPr txBox="true"/>
          <p:nvPr/>
        </p:nvSpPr>
        <p:spPr>
          <a:xfrm rot="0">
            <a:off x="10720080" y="4060441"/>
            <a:ext cx="4540549" cy="1990330"/>
          </a:xfrm>
          <a:prstGeom prst="rect">
            <a:avLst/>
          </a:prstGeom>
        </p:spPr>
        <p:txBody>
          <a:bodyPr anchor="t" rtlCol="false" tIns="0" lIns="0" bIns="0" rIns="0">
            <a:spAutoFit/>
          </a:bodyPr>
          <a:lstStyle/>
          <a:p>
            <a:pPr>
              <a:lnSpc>
                <a:spcPts val="3171"/>
              </a:lnSpc>
            </a:pPr>
            <a:r>
              <a:rPr lang="en-US" sz="2265">
                <a:solidFill>
                  <a:srgbClr val="FFFFFF"/>
                </a:solidFill>
                <a:latin typeface="Montserrat"/>
              </a:rPr>
              <a:t>PC1 have the solpe of 0.25. In other words for every 4 units that we go out along the gene 1 axis and we go up 1 unit along the gene 2 axis</a:t>
            </a:r>
          </a:p>
        </p:txBody>
      </p:sp>
      <p:grpSp>
        <p:nvGrpSpPr>
          <p:cNvPr name="Group 17" id="17"/>
          <p:cNvGrpSpPr/>
          <p:nvPr/>
        </p:nvGrpSpPr>
        <p:grpSpPr>
          <a:xfrm rot="0">
            <a:off x="9596146" y="6393757"/>
            <a:ext cx="6845568" cy="2307755"/>
            <a:chOff x="0" y="0"/>
            <a:chExt cx="7487197" cy="2524059"/>
          </a:xfrm>
        </p:grpSpPr>
        <p:sp>
          <p:nvSpPr>
            <p:cNvPr name="Freeform 18" id="18"/>
            <p:cNvSpPr/>
            <p:nvPr/>
          </p:nvSpPr>
          <p:spPr>
            <a:xfrm flipH="false" flipV="false" rot="0">
              <a:off x="0" y="0"/>
              <a:ext cx="7487197" cy="2524060"/>
            </a:xfrm>
            <a:custGeom>
              <a:avLst/>
              <a:gdLst/>
              <a:ahLst/>
              <a:cxnLst/>
              <a:rect r="r" b="b" t="t" l="l"/>
              <a:pathLst>
                <a:path h="2524060" w="7487197">
                  <a:moveTo>
                    <a:pt x="7362737" y="2524060"/>
                  </a:moveTo>
                  <a:lnTo>
                    <a:pt x="124460" y="2524060"/>
                  </a:lnTo>
                  <a:cubicBezTo>
                    <a:pt x="55880" y="2524060"/>
                    <a:pt x="0" y="2468180"/>
                    <a:pt x="0" y="2399599"/>
                  </a:cubicBezTo>
                  <a:lnTo>
                    <a:pt x="0" y="124460"/>
                  </a:lnTo>
                  <a:cubicBezTo>
                    <a:pt x="0" y="55880"/>
                    <a:pt x="55880" y="0"/>
                    <a:pt x="124460" y="0"/>
                  </a:cubicBezTo>
                  <a:lnTo>
                    <a:pt x="7362737" y="0"/>
                  </a:lnTo>
                  <a:cubicBezTo>
                    <a:pt x="7431317" y="0"/>
                    <a:pt x="7487197" y="55880"/>
                    <a:pt x="7487197" y="124460"/>
                  </a:cubicBezTo>
                  <a:lnTo>
                    <a:pt x="7487197" y="2399600"/>
                  </a:lnTo>
                  <a:cubicBezTo>
                    <a:pt x="7487197" y="2468180"/>
                    <a:pt x="7431317" y="2524060"/>
                    <a:pt x="7362737" y="2524060"/>
                  </a:cubicBezTo>
                  <a:close/>
                </a:path>
              </a:pathLst>
            </a:custGeom>
            <a:solidFill>
              <a:srgbClr val="43B4BE"/>
            </a:solidFill>
          </p:spPr>
        </p:sp>
      </p:grpSp>
      <p:sp>
        <p:nvSpPr>
          <p:cNvPr name="TextBox 19" id="19"/>
          <p:cNvSpPr txBox="true"/>
          <p:nvPr/>
        </p:nvSpPr>
        <p:spPr>
          <a:xfrm rot="0">
            <a:off x="9753876" y="6636218"/>
            <a:ext cx="6472958" cy="1775207"/>
          </a:xfrm>
          <a:prstGeom prst="rect">
            <a:avLst/>
          </a:prstGeom>
        </p:spPr>
        <p:txBody>
          <a:bodyPr anchor="t" rtlCol="false" tIns="0" lIns="0" bIns="0" rIns="0">
            <a:spAutoFit/>
          </a:bodyPr>
          <a:lstStyle/>
          <a:p>
            <a:pPr>
              <a:lnSpc>
                <a:spcPts val="3552"/>
              </a:lnSpc>
            </a:pPr>
            <a:r>
              <a:rPr lang="en-US" sz="2537">
                <a:solidFill>
                  <a:srgbClr val="FFFFFF"/>
                </a:solidFill>
                <a:latin typeface="Montserrat"/>
              </a:rPr>
              <a:t>That means that the data are mostly spread out along the gene 1 axis and only little bit spread  out along the gene 2 axis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1457325"/>
          </a:xfrm>
          <a:prstGeom prst="rect">
            <a:avLst/>
          </a:prstGeom>
          <a:solidFill>
            <a:srgbClr val="1E3048"/>
          </a:solidFill>
        </p:spPr>
      </p:sp>
      <p:sp>
        <p:nvSpPr>
          <p:cNvPr name="AutoShape 3" id="3"/>
          <p:cNvSpPr/>
          <p:nvPr/>
        </p:nvSpPr>
        <p:spPr>
          <a:xfrm rot="0">
            <a:off x="-1536078" y="1028700"/>
            <a:ext cx="6016578" cy="0"/>
          </a:xfrm>
          <a:prstGeom prst="line">
            <a:avLst/>
          </a:prstGeom>
          <a:ln cap="rnd" w="857250">
            <a:solidFill>
              <a:srgbClr val="43B4BE"/>
            </a:solidFill>
            <a:prstDash val="solid"/>
            <a:headEnd type="none" len="sm" w="sm"/>
            <a:tailEnd type="none" len="sm" w="sm"/>
          </a:ln>
        </p:spPr>
      </p:sp>
      <p:sp>
        <p:nvSpPr>
          <p:cNvPr name="Freeform 4" id="4"/>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400000">
            <a:off x="16041208" y="704772"/>
            <a:ext cx="2988478" cy="1505106"/>
          </a:xfrm>
          <a:custGeom>
            <a:avLst/>
            <a:gdLst/>
            <a:ahLst/>
            <a:cxnLst/>
            <a:rect r="r" b="b" t="t" l="l"/>
            <a:pathLst>
              <a:path h="1505106" w="2988478">
                <a:moveTo>
                  <a:pt x="0" y="0"/>
                </a:moveTo>
                <a:lnTo>
                  <a:pt x="2988478" y="0"/>
                </a:lnTo>
                <a:lnTo>
                  <a:pt x="2988478" y="1505106"/>
                </a:lnTo>
                <a:lnTo>
                  <a:pt x="0" y="15051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400000">
            <a:off x="7630802" y="9139398"/>
            <a:ext cx="1060016" cy="1235189"/>
          </a:xfrm>
          <a:custGeom>
            <a:avLst/>
            <a:gdLst/>
            <a:ahLst/>
            <a:cxnLst/>
            <a:rect r="r" b="b" t="t" l="l"/>
            <a:pathLst>
              <a:path h="1235189" w="1060016">
                <a:moveTo>
                  <a:pt x="0" y="0"/>
                </a:moveTo>
                <a:lnTo>
                  <a:pt x="1060016" y="0"/>
                </a:lnTo>
                <a:lnTo>
                  <a:pt x="1060016" y="1235188"/>
                </a:lnTo>
                <a:lnTo>
                  <a:pt x="0" y="1235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6702512" y="8886184"/>
            <a:ext cx="556788" cy="556788"/>
          </a:xfrm>
          <a:custGeom>
            <a:avLst/>
            <a:gdLst/>
            <a:ahLst/>
            <a:cxnLst/>
            <a:rect r="r" b="b" t="t" l="l"/>
            <a:pathLst>
              <a:path h="556788" w="556788">
                <a:moveTo>
                  <a:pt x="0" y="0"/>
                </a:moveTo>
                <a:lnTo>
                  <a:pt x="556788" y="0"/>
                </a:lnTo>
                <a:lnTo>
                  <a:pt x="556788" y="556788"/>
                </a:lnTo>
                <a:lnTo>
                  <a:pt x="0" y="5567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9917800" y="3765861"/>
            <a:ext cx="7617647" cy="2811787"/>
          </a:xfrm>
          <a:custGeom>
            <a:avLst/>
            <a:gdLst/>
            <a:ahLst/>
            <a:cxnLst/>
            <a:rect r="r" b="b" t="t" l="l"/>
            <a:pathLst>
              <a:path h="2811787" w="7617647">
                <a:moveTo>
                  <a:pt x="0" y="0"/>
                </a:moveTo>
                <a:lnTo>
                  <a:pt x="7617647" y="0"/>
                </a:lnTo>
                <a:lnTo>
                  <a:pt x="7617647" y="2811787"/>
                </a:lnTo>
                <a:lnTo>
                  <a:pt x="0" y="2811787"/>
                </a:lnTo>
                <a:lnTo>
                  <a:pt x="0" y="0"/>
                </a:lnTo>
                <a:close/>
              </a:path>
            </a:pathLst>
          </a:custGeom>
          <a:blipFill>
            <a:blip r:embed="rId10"/>
            <a:stretch>
              <a:fillRect l="0" t="0" r="0" b="0"/>
            </a:stretch>
          </a:blipFill>
        </p:spPr>
      </p:sp>
      <p:sp>
        <p:nvSpPr>
          <p:cNvPr name="Freeform 9" id="9"/>
          <p:cNvSpPr/>
          <p:nvPr/>
        </p:nvSpPr>
        <p:spPr>
          <a:xfrm flipH="false" flipV="false" rot="0">
            <a:off x="-544617" y="2581892"/>
            <a:ext cx="9688617" cy="5949151"/>
          </a:xfrm>
          <a:custGeom>
            <a:avLst/>
            <a:gdLst/>
            <a:ahLst/>
            <a:cxnLst/>
            <a:rect r="r" b="b" t="t" l="l"/>
            <a:pathLst>
              <a:path h="5949151" w="9688617">
                <a:moveTo>
                  <a:pt x="0" y="0"/>
                </a:moveTo>
                <a:lnTo>
                  <a:pt x="9688617" y="0"/>
                </a:lnTo>
                <a:lnTo>
                  <a:pt x="9688617" y="5949150"/>
                </a:lnTo>
                <a:lnTo>
                  <a:pt x="0" y="5949150"/>
                </a:lnTo>
                <a:lnTo>
                  <a:pt x="0" y="0"/>
                </a:lnTo>
                <a:close/>
              </a:path>
            </a:pathLst>
          </a:custGeom>
          <a:blipFill>
            <a:blip r:embed="rId11"/>
            <a:stretch>
              <a:fillRect l="0" t="0" r="0" b="0"/>
            </a:stretch>
          </a:blipFill>
        </p:spPr>
      </p:sp>
      <p:sp>
        <p:nvSpPr>
          <p:cNvPr name="TextBox 10" id="10"/>
          <p:cNvSpPr txBox="true"/>
          <p:nvPr/>
        </p:nvSpPr>
        <p:spPr>
          <a:xfrm rot="0">
            <a:off x="1110684" y="7150895"/>
            <a:ext cx="1644305" cy="423034"/>
          </a:xfrm>
          <a:prstGeom prst="rect">
            <a:avLst/>
          </a:prstGeom>
        </p:spPr>
        <p:txBody>
          <a:bodyPr anchor="t" rtlCol="false" tIns="0" lIns="0" bIns="0" rIns="0">
            <a:spAutoFit/>
          </a:bodyPr>
          <a:lstStyle/>
          <a:p>
            <a:pPr algn="ctr">
              <a:lnSpc>
                <a:spcPts val="3235"/>
              </a:lnSpc>
            </a:pPr>
            <a:r>
              <a:rPr lang="en-US" sz="2838">
                <a:solidFill>
                  <a:srgbClr val="FFFFFF"/>
                </a:solidFill>
                <a:latin typeface="Montserrat Classic"/>
              </a:rPr>
              <a:t>2020</a:t>
            </a:r>
          </a:p>
        </p:txBody>
      </p:sp>
      <p:sp>
        <p:nvSpPr>
          <p:cNvPr name="TextBox 11" id="11"/>
          <p:cNvSpPr txBox="true"/>
          <p:nvPr/>
        </p:nvSpPr>
        <p:spPr>
          <a:xfrm rot="0">
            <a:off x="14221011" y="8967411"/>
            <a:ext cx="2220703" cy="356235"/>
          </a:xfrm>
          <a:prstGeom prst="rect">
            <a:avLst/>
          </a:prstGeom>
        </p:spPr>
        <p:txBody>
          <a:bodyPr anchor="t" rtlCol="false" tIns="0" lIns="0" bIns="0" rIns="0">
            <a:spAutoFit/>
          </a:bodyPr>
          <a:lstStyle/>
          <a:p>
            <a:pPr algn="r">
              <a:lnSpc>
                <a:spcPts val="2940"/>
              </a:lnSpc>
            </a:pPr>
            <a:r>
              <a:rPr lang="en-US" sz="2100">
                <a:solidFill>
                  <a:srgbClr val="1E3048"/>
                </a:solidFill>
                <a:latin typeface="Montserrat"/>
              </a:rPr>
              <a:t>Next Page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1457325"/>
          </a:xfrm>
          <a:prstGeom prst="rect">
            <a:avLst/>
          </a:prstGeom>
          <a:solidFill>
            <a:srgbClr val="1E3048"/>
          </a:solidFill>
        </p:spPr>
      </p:sp>
      <p:sp>
        <p:nvSpPr>
          <p:cNvPr name="AutoShape 3" id="3"/>
          <p:cNvSpPr/>
          <p:nvPr/>
        </p:nvSpPr>
        <p:spPr>
          <a:xfrm rot="0">
            <a:off x="-1536078" y="1028700"/>
            <a:ext cx="6016578" cy="0"/>
          </a:xfrm>
          <a:prstGeom prst="line">
            <a:avLst/>
          </a:prstGeom>
          <a:ln cap="rnd" w="857250">
            <a:solidFill>
              <a:srgbClr val="43B4BE"/>
            </a:solidFill>
            <a:prstDash val="solid"/>
            <a:headEnd type="none" len="sm" w="sm"/>
            <a:tailEnd type="none" len="sm" w="sm"/>
          </a:ln>
        </p:spPr>
      </p:sp>
      <p:sp>
        <p:nvSpPr>
          <p:cNvPr name="Freeform 4" id="4"/>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400000">
            <a:off x="16041208" y="704772"/>
            <a:ext cx="2988478" cy="1505106"/>
          </a:xfrm>
          <a:custGeom>
            <a:avLst/>
            <a:gdLst/>
            <a:ahLst/>
            <a:cxnLst/>
            <a:rect r="r" b="b" t="t" l="l"/>
            <a:pathLst>
              <a:path h="1505106" w="2988478">
                <a:moveTo>
                  <a:pt x="0" y="0"/>
                </a:moveTo>
                <a:lnTo>
                  <a:pt x="2988478" y="0"/>
                </a:lnTo>
                <a:lnTo>
                  <a:pt x="2988478" y="1505106"/>
                </a:lnTo>
                <a:lnTo>
                  <a:pt x="0" y="15051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400000">
            <a:off x="7630802" y="9139398"/>
            <a:ext cx="1060016" cy="1235189"/>
          </a:xfrm>
          <a:custGeom>
            <a:avLst/>
            <a:gdLst/>
            <a:ahLst/>
            <a:cxnLst/>
            <a:rect r="r" b="b" t="t" l="l"/>
            <a:pathLst>
              <a:path h="1235189" w="1060016">
                <a:moveTo>
                  <a:pt x="0" y="0"/>
                </a:moveTo>
                <a:lnTo>
                  <a:pt x="1060016" y="0"/>
                </a:lnTo>
                <a:lnTo>
                  <a:pt x="1060016" y="1235188"/>
                </a:lnTo>
                <a:lnTo>
                  <a:pt x="0" y="1235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6702512" y="8886184"/>
            <a:ext cx="556788" cy="556788"/>
          </a:xfrm>
          <a:custGeom>
            <a:avLst/>
            <a:gdLst/>
            <a:ahLst/>
            <a:cxnLst/>
            <a:rect r="r" b="b" t="t" l="l"/>
            <a:pathLst>
              <a:path h="556788" w="556788">
                <a:moveTo>
                  <a:pt x="0" y="0"/>
                </a:moveTo>
                <a:lnTo>
                  <a:pt x="556788" y="0"/>
                </a:lnTo>
                <a:lnTo>
                  <a:pt x="556788" y="556788"/>
                </a:lnTo>
                <a:lnTo>
                  <a:pt x="0" y="5567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3150512" y="2289095"/>
            <a:ext cx="11255783" cy="6313271"/>
          </a:xfrm>
          <a:custGeom>
            <a:avLst/>
            <a:gdLst/>
            <a:ahLst/>
            <a:cxnLst/>
            <a:rect r="r" b="b" t="t" l="l"/>
            <a:pathLst>
              <a:path h="6313271" w="11255783">
                <a:moveTo>
                  <a:pt x="0" y="0"/>
                </a:moveTo>
                <a:lnTo>
                  <a:pt x="11255784" y="0"/>
                </a:lnTo>
                <a:lnTo>
                  <a:pt x="11255784" y="6313271"/>
                </a:lnTo>
                <a:lnTo>
                  <a:pt x="0" y="6313271"/>
                </a:lnTo>
                <a:lnTo>
                  <a:pt x="0" y="0"/>
                </a:lnTo>
                <a:close/>
              </a:path>
            </a:pathLst>
          </a:custGeom>
          <a:blipFill>
            <a:blip r:embed="rId10"/>
            <a:stretch>
              <a:fillRect l="0" t="0" r="-1203" b="0"/>
            </a:stretch>
          </a:blipFill>
        </p:spPr>
      </p:sp>
      <p:sp>
        <p:nvSpPr>
          <p:cNvPr name="TextBox 9" id="9"/>
          <p:cNvSpPr txBox="true"/>
          <p:nvPr/>
        </p:nvSpPr>
        <p:spPr>
          <a:xfrm rot="0">
            <a:off x="1110684" y="7150895"/>
            <a:ext cx="1644305" cy="423034"/>
          </a:xfrm>
          <a:prstGeom prst="rect">
            <a:avLst/>
          </a:prstGeom>
        </p:spPr>
        <p:txBody>
          <a:bodyPr anchor="t" rtlCol="false" tIns="0" lIns="0" bIns="0" rIns="0">
            <a:spAutoFit/>
          </a:bodyPr>
          <a:lstStyle/>
          <a:p>
            <a:pPr algn="ctr">
              <a:lnSpc>
                <a:spcPts val="3235"/>
              </a:lnSpc>
            </a:pPr>
            <a:r>
              <a:rPr lang="en-US" sz="2838">
                <a:solidFill>
                  <a:srgbClr val="FFFFFF"/>
                </a:solidFill>
                <a:latin typeface="Montserrat Classic"/>
              </a:rPr>
              <a:t>2020</a:t>
            </a:r>
          </a:p>
        </p:txBody>
      </p:sp>
      <p:sp>
        <p:nvSpPr>
          <p:cNvPr name="TextBox 10" id="10"/>
          <p:cNvSpPr txBox="true"/>
          <p:nvPr/>
        </p:nvSpPr>
        <p:spPr>
          <a:xfrm rot="0">
            <a:off x="14221011" y="8967411"/>
            <a:ext cx="2220703" cy="356235"/>
          </a:xfrm>
          <a:prstGeom prst="rect">
            <a:avLst/>
          </a:prstGeom>
        </p:spPr>
        <p:txBody>
          <a:bodyPr anchor="t" rtlCol="false" tIns="0" lIns="0" bIns="0" rIns="0">
            <a:spAutoFit/>
          </a:bodyPr>
          <a:lstStyle/>
          <a:p>
            <a:pPr algn="r">
              <a:lnSpc>
                <a:spcPts val="2940"/>
              </a:lnSpc>
            </a:pPr>
            <a:r>
              <a:rPr lang="en-US" sz="2100">
                <a:solidFill>
                  <a:srgbClr val="1E3048"/>
                </a:solidFill>
                <a:latin typeface="Montserrat"/>
              </a:rPr>
              <a:t>Next Page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1457325"/>
          </a:xfrm>
          <a:prstGeom prst="rect">
            <a:avLst/>
          </a:prstGeom>
          <a:solidFill>
            <a:srgbClr val="1E3048"/>
          </a:solidFill>
        </p:spPr>
      </p:sp>
      <p:sp>
        <p:nvSpPr>
          <p:cNvPr name="AutoShape 3" id="3"/>
          <p:cNvSpPr/>
          <p:nvPr/>
        </p:nvSpPr>
        <p:spPr>
          <a:xfrm rot="0">
            <a:off x="-1536078" y="1028700"/>
            <a:ext cx="6016578" cy="0"/>
          </a:xfrm>
          <a:prstGeom prst="line">
            <a:avLst/>
          </a:prstGeom>
          <a:ln cap="rnd" w="857250">
            <a:solidFill>
              <a:srgbClr val="43B4BE"/>
            </a:solidFill>
            <a:prstDash val="solid"/>
            <a:headEnd type="none" len="sm" w="sm"/>
            <a:tailEnd type="none" len="sm" w="sm"/>
          </a:ln>
        </p:spPr>
      </p:sp>
      <p:sp>
        <p:nvSpPr>
          <p:cNvPr name="Freeform 4" id="4"/>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400000">
            <a:off x="16041208" y="704772"/>
            <a:ext cx="2988478" cy="1505106"/>
          </a:xfrm>
          <a:custGeom>
            <a:avLst/>
            <a:gdLst/>
            <a:ahLst/>
            <a:cxnLst/>
            <a:rect r="r" b="b" t="t" l="l"/>
            <a:pathLst>
              <a:path h="1505106" w="2988478">
                <a:moveTo>
                  <a:pt x="0" y="0"/>
                </a:moveTo>
                <a:lnTo>
                  <a:pt x="2988478" y="0"/>
                </a:lnTo>
                <a:lnTo>
                  <a:pt x="2988478" y="1505106"/>
                </a:lnTo>
                <a:lnTo>
                  <a:pt x="0" y="15051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400000">
            <a:off x="7630802" y="9139398"/>
            <a:ext cx="1060016" cy="1235189"/>
          </a:xfrm>
          <a:custGeom>
            <a:avLst/>
            <a:gdLst/>
            <a:ahLst/>
            <a:cxnLst/>
            <a:rect r="r" b="b" t="t" l="l"/>
            <a:pathLst>
              <a:path h="1235189" w="1060016">
                <a:moveTo>
                  <a:pt x="0" y="0"/>
                </a:moveTo>
                <a:lnTo>
                  <a:pt x="1060016" y="0"/>
                </a:lnTo>
                <a:lnTo>
                  <a:pt x="1060016" y="1235188"/>
                </a:lnTo>
                <a:lnTo>
                  <a:pt x="0" y="1235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6702512" y="8886184"/>
            <a:ext cx="556788" cy="556788"/>
          </a:xfrm>
          <a:custGeom>
            <a:avLst/>
            <a:gdLst/>
            <a:ahLst/>
            <a:cxnLst/>
            <a:rect r="r" b="b" t="t" l="l"/>
            <a:pathLst>
              <a:path h="556788" w="556788">
                <a:moveTo>
                  <a:pt x="0" y="0"/>
                </a:moveTo>
                <a:lnTo>
                  <a:pt x="556788" y="0"/>
                </a:lnTo>
                <a:lnTo>
                  <a:pt x="556788" y="556788"/>
                </a:lnTo>
                <a:lnTo>
                  <a:pt x="0" y="5567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2716795" y="2306297"/>
            <a:ext cx="12854410" cy="7017349"/>
          </a:xfrm>
          <a:custGeom>
            <a:avLst/>
            <a:gdLst/>
            <a:ahLst/>
            <a:cxnLst/>
            <a:rect r="r" b="b" t="t" l="l"/>
            <a:pathLst>
              <a:path h="7017349" w="12854410">
                <a:moveTo>
                  <a:pt x="0" y="0"/>
                </a:moveTo>
                <a:lnTo>
                  <a:pt x="12854410" y="0"/>
                </a:lnTo>
                <a:lnTo>
                  <a:pt x="12854410" y="7017349"/>
                </a:lnTo>
                <a:lnTo>
                  <a:pt x="0" y="7017349"/>
                </a:lnTo>
                <a:lnTo>
                  <a:pt x="0" y="0"/>
                </a:lnTo>
                <a:close/>
              </a:path>
            </a:pathLst>
          </a:custGeom>
          <a:blipFill>
            <a:blip r:embed="rId10"/>
            <a:stretch>
              <a:fillRect l="0" t="0" r="0" b="0"/>
            </a:stretch>
          </a:blipFill>
        </p:spPr>
      </p:sp>
      <p:sp>
        <p:nvSpPr>
          <p:cNvPr name="TextBox 9" id="9"/>
          <p:cNvSpPr txBox="true"/>
          <p:nvPr/>
        </p:nvSpPr>
        <p:spPr>
          <a:xfrm rot="0">
            <a:off x="1110684" y="7150895"/>
            <a:ext cx="1644305" cy="423034"/>
          </a:xfrm>
          <a:prstGeom prst="rect">
            <a:avLst/>
          </a:prstGeom>
        </p:spPr>
        <p:txBody>
          <a:bodyPr anchor="t" rtlCol="false" tIns="0" lIns="0" bIns="0" rIns="0">
            <a:spAutoFit/>
          </a:bodyPr>
          <a:lstStyle/>
          <a:p>
            <a:pPr algn="ctr">
              <a:lnSpc>
                <a:spcPts val="3235"/>
              </a:lnSpc>
            </a:pPr>
            <a:r>
              <a:rPr lang="en-US" sz="2838">
                <a:solidFill>
                  <a:srgbClr val="FFFFFF"/>
                </a:solidFill>
                <a:latin typeface="Montserrat Classic"/>
              </a:rPr>
              <a:t>2020</a:t>
            </a:r>
          </a:p>
        </p:txBody>
      </p:sp>
      <p:sp>
        <p:nvSpPr>
          <p:cNvPr name="TextBox 10" id="10"/>
          <p:cNvSpPr txBox="true"/>
          <p:nvPr/>
        </p:nvSpPr>
        <p:spPr>
          <a:xfrm rot="0">
            <a:off x="14221011" y="8967411"/>
            <a:ext cx="2220703" cy="356235"/>
          </a:xfrm>
          <a:prstGeom prst="rect">
            <a:avLst/>
          </a:prstGeom>
        </p:spPr>
        <p:txBody>
          <a:bodyPr anchor="t" rtlCol="false" tIns="0" lIns="0" bIns="0" rIns="0">
            <a:spAutoFit/>
          </a:bodyPr>
          <a:lstStyle/>
          <a:p>
            <a:pPr algn="r">
              <a:lnSpc>
                <a:spcPts val="2940"/>
              </a:lnSpc>
            </a:pPr>
            <a:r>
              <a:rPr lang="en-US" sz="2100">
                <a:solidFill>
                  <a:srgbClr val="1E3048"/>
                </a:solidFill>
                <a:latin typeface="Montserrat"/>
              </a:rPr>
              <a:t>Next Page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1457325"/>
          </a:xfrm>
          <a:prstGeom prst="rect">
            <a:avLst/>
          </a:prstGeom>
          <a:solidFill>
            <a:srgbClr val="1E3048"/>
          </a:solidFill>
        </p:spPr>
      </p:sp>
      <p:sp>
        <p:nvSpPr>
          <p:cNvPr name="AutoShape 3" id="3"/>
          <p:cNvSpPr/>
          <p:nvPr/>
        </p:nvSpPr>
        <p:spPr>
          <a:xfrm rot="0">
            <a:off x="-1536078" y="1028700"/>
            <a:ext cx="6016578" cy="0"/>
          </a:xfrm>
          <a:prstGeom prst="line">
            <a:avLst/>
          </a:prstGeom>
          <a:ln cap="rnd" w="857250">
            <a:solidFill>
              <a:srgbClr val="43B4BE"/>
            </a:solidFill>
            <a:prstDash val="solid"/>
            <a:headEnd type="none" len="sm" w="sm"/>
            <a:tailEnd type="none" len="sm" w="sm"/>
          </a:ln>
        </p:spPr>
      </p:sp>
      <p:sp>
        <p:nvSpPr>
          <p:cNvPr name="Freeform 4" id="4"/>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400000">
            <a:off x="16041208" y="704772"/>
            <a:ext cx="2988478" cy="1505106"/>
          </a:xfrm>
          <a:custGeom>
            <a:avLst/>
            <a:gdLst/>
            <a:ahLst/>
            <a:cxnLst/>
            <a:rect r="r" b="b" t="t" l="l"/>
            <a:pathLst>
              <a:path h="1505106" w="2988478">
                <a:moveTo>
                  <a:pt x="0" y="0"/>
                </a:moveTo>
                <a:lnTo>
                  <a:pt x="2988478" y="0"/>
                </a:lnTo>
                <a:lnTo>
                  <a:pt x="2988478" y="1505106"/>
                </a:lnTo>
                <a:lnTo>
                  <a:pt x="0" y="15051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702512" y="8886184"/>
            <a:ext cx="556788" cy="556788"/>
          </a:xfrm>
          <a:custGeom>
            <a:avLst/>
            <a:gdLst/>
            <a:ahLst/>
            <a:cxnLst/>
            <a:rect r="r" b="b" t="t" l="l"/>
            <a:pathLst>
              <a:path h="556788" w="556788">
                <a:moveTo>
                  <a:pt x="0" y="0"/>
                </a:moveTo>
                <a:lnTo>
                  <a:pt x="556788" y="0"/>
                </a:lnTo>
                <a:lnTo>
                  <a:pt x="556788" y="556788"/>
                </a:lnTo>
                <a:lnTo>
                  <a:pt x="0" y="5567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311376" y="2763271"/>
            <a:ext cx="12961472" cy="7523729"/>
          </a:xfrm>
          <a:custGeom>
            <a:avLst/>
            <a:gdLst/>
            <a:ahLst/>
            <a:cxnLst/>
            <a:rect r="r" b="b" t="t" l="l"/>
            <a:pathLst>
              <a:path h="7523729" w="12961472">
                <a:moveTo>
                  <a:pt x="0" y="0"/>
                </a:moveTo>
                <a:lnTo>
                  <a:pt x="12961472" y="0"/>
                </a:lnTo>
                <a:lnTo>
                  <a:pt x="12961472" y="7523729"/>
                </a:lnTo>
                <a:lnTo>
                  <a:pt x="0" y="7523729"/>
                </a:lnTo>
                <a:lnTo>
                  <a:pt x="0" y="0"/>
                </a:lnTo>
                <a:close/>
              </a:path>
            </a:pathLst>
          </a:custGeom>
          <a:blipFill>
            <a:blip r:embed="rId8"/>
            <a:stretch>
              <a:fillRect l="0" t="0" r="0" b="0"/>
            </a:stretch>
          </a:blipFill>
        </p:spPr>
      </p:sp>
      <p:sp>
        <p:nvSpPr>
          <p:cNvPr name="TextBox 8" id="8"/>
          <p:cNvSpPr txBox="true"/>
          <p:nvPr/>
        </p:nvSpPr>
        <p:spPr>
          <a:xfrm rot="0">
            <a:off x="14221011" y="8967411"/>
            <a:ext cx="2220703" cy="356235"/>
          </a:xfrm>
          <a:prstGeom prst="rect">
            <a:avLst/>
          </a:prstGeom>
        </p:spPr>
        <p:txBody>
          <a:bodyPr anchor="t" rtlCol="false" tIns="0" lIns="0" bIns="0" rIns="0">
            <a:spAutoFit/>
          </a:bodyPr>
          <a:lstStyle/>
          <a:p>
            <a:pPr algn="r">
              <a:lnSpc>
                <a:spcPts val="2940"/>
              </a:lnSpc>
            </a:pPr>
            <a:r>
              <a:rPr lang="en-US" sz="2100">
                <a:solidFill>
                  <a:srgbClr val="1E3048"/>
                </a:solidFill>
                <a:latin typeface="Montserrat"/>
              </a:rPr>
              <a:t>Next Page</a:t>
            </a:r>
          </a:p>
        </p:txBody>
      </p:sp>
      <p:sp>
        <p:nvSpPr>
          <p:cNvPr name="TextBox 9" id="9"/>
          <p:cNvSpPr txBox="true"/>
          <p:nvPr/>
        </p:nvSpPr>
        <p:spPr>
          <a:xfrm rot="0">
            <a:off x="3561238" y="1638967"/>
            <a:ext cx="10282436" cy="646431"/>
          </a:xfrm>
          <a:prstGeom prst="rect">
            <a:avLst/>
          </a:prstGeom>
        </p:spPr>
        <p:txBody>
          <a:bodyPr anchor="t" rtlCol="false" tIns="0" lIns="0" bIns="0" rIns="0">
            <a:spAutoFit/>
          </a:bodyPr>
          <a:lstStyle/>
          <a:p>
            <a:pPr algn="ctr">
              <a:lnSpc>
                <a:spcPts val="5319"/>
              </a:lnSpc>
              <a:spcBef>
                <a:spcPct val="0"/>
              </a:spcBef>
            </a:pPr>
            <a:r>
              <a:rPr lang="en-US" sz="3799">
                <a:solidFill>
                  <a:srgbClr val="06213C"/>
                </a:solidFill>
                <a:latin typeface="Montserrat Bold"/>
              </a:rPr>
              <a:t>Let’s See hot to implement PCA via code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1457325"/>
          </a:xfrm>
          <a:prstGeom prst="rect">
            <a:avLst/>
          </a:prstGeom>
          <a:solidFill>
            <a:srgbClr val="1E3048"/>
          </a:solidFill>
        </p:spPr>
      </p:sp>
      <p:sp>
        <p:nvSpPr>
          <p:cNvPr name="AutoShape 3" id="3"/>
          <p:cNvSpPr/>
          <p:nvPr/>
        </p:nvSpPr>
        <p:spPr>
          <a:xfrm rot="0">
            <a:off x="-1536078" y="1028700"/>
            <a:ext cx="6016578" cy="0"/>
          </a:xfrm>
          <a:prstGeom prst="line">
            <a:avLst/>
          </a:prstGeom>
          <a:ln cap="rnd" w="857250">
            <a:solidFill>
              <a:srgbClr val="43B4BE"/>
            </a:solidFill>
            <a:prstDash val="solid"/>
            <a:headEnd type="none" len="sm" w="sm"/>
            <a:tailEnd type="none" len="sm" w="sm"/>
          </a:ln>
        </p:spPr>
      </p:sp>
      <p:sp>
        <p:nvSpPr>
          <p:cNvPr name="Freeform 4" id="4"/>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400000">
            <a:off x="16041208" y="704772"/>
            <a:ext cx="2988478" cy="1505106"/>
          </a:xfrm>
          <a:custGeom>
            <a:avLst/>
            <a:gdLst/>
            <a:ahLst/>
            <a:cxnLst/>
            <a:rect r="r" b="b" t="t" l="l"/>
            <a:pathLst>
              <a:path h="1505106" w="2988478">
                <a:moveTo>
                  <a:pt x="0" y="0"/>
                </a:moveTo>
                <a:lnTo>
                  <a:pt x="2988478" y="0"/>
                </a:lnTo>
                <a:lnTo>
                  <a:pt x="2988478" y="1505106"/>
                </a:lnTo>
                <a:lnTo>
                  <a:pt x="0" y="15051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702512" y="8886184"/>
            <a:ext cx="556788" cy="556788"/>
          </a:xfrm>
          <a:custGeom>
            <a:avLst/>
            <a:gdLst/>
            <a:ahLst/>
            <a:cxnLst/>
            <a:rect r="r" b="b" t="t" l="l"/>
            <a:pathLst>
              <a:path h="556788" w="556788">
                <a:moveTo>
                  <a:pt x="0" y="0"/>
                </a:moveTo>
                <a:lnTo>
                  <a:pt x="556788" y="0"/>
                </a:lnTo>
                <a:lnTo>
                  <a:pt x="556788" y="556788"/>
                </a:lnTo>
                <a:lnTo>
                  <a:pt x="0" y="5567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919734" y="2055975"/>
            <a:ext cx="13301277" cy="7792883"/>
          </a:xfrm>
          <a:custGeom>
            <a:avLst/>
            <a:gdLst/>
            <a:ahLst/>
            <a:cxnLst/>
            <a:rect r="r" b="b" t="t" l="l"/>
            <a:pathLst>
              <a:path h="7792883" w="13301277">
                <a:moveTo>
                  <a:pt x="0" y="0"/>
                </a:moveTo>
                <a:lnTo>
                  <a:pt x="13301277" y="0"/>
                </a:lnTo>
                <a:lnTo>
                  <a:pt x="13301277" y="7792883"/>
                </a:lnTo>
                <a:lnTo>
                  <a:pt x="0" y="7792883"/>
                </a:lnTo>
                <a:lnTo>
                  <a:pt x="0" y="0"/>
                </a:lnTo>
                <a:close/>
              </a:path>
            </a:pathLst>
          </a:custGeom>
          <a:blipFill>
            <a:blip r:embed="rId8"/>
            <a:stretch>
              <a:fillRect l="0" t="0" r="0" b="0"/>
            </a:stretch>
          </a:blipFill>
        </p:spPr>
      </p:sp>
      <p:sp>
        <p:nvSpPr>
          <p:cNvPr name="TextBox 8" id="8"/>
          <p:cNvSpPr txBox="true"/>
          <p:nvPr/>
        </p:nvSpPr>
        <p:spPr>
          <a:xfrm rot="0">
            <a:off x="14221011" y="8967411"/>
            <a:ext cx="2220703" cy="356235"/>
          </a:xfrm>
          <a:prstGeom prst="rect">
            <a:avLst/>
          </a:prstGeom>
        </p:spPr>
        <p:txBody>
          <a:bodyPr anchor="t" rtlCol="false" tIns="0" lIns="0" bIns="0" rIns="0">
            <a:spAutoFit/>
          </a:bodyPr>
          <a:lstStyle/>
          <a:p>
            <a:pPr algn="r">
              <a:lnSpc>
                <a:spcPts val="2940"/>
              </a:lnSpc>
            </a:pPr>
            <a:r>
              <a:rPr lang="en-US" sz="2100">
                <a:solidFill>
                  <a:srgbClr val="1E3048"/>
                </a:solidFill>
                <a:latin typeface="Montserrat"/>
              </a:rPr>
              <a:t>Next Page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1457325"/>
          </a:xfrm>
          <a:prstGeom prst="rect">
            <a:avLst/>
          </a:prstGeom>
          <a:solidFill>
            <a:srgbClr val="1E3048"/>
          </a:solidFill>
        </p:spPr>
      </p:sp>
      <p:sp>
        <p:nvSpPr>
          <p:cNvPr name="AutoShape 3" id="3"/>
          <p:cNvSpPr/>
          <p:nvPr/>
        </p:nvSpPr>
        <p:spPr>
          <a:xfrm rot="0">
            <a:off x="-1536078" y="1028700"/>
            <a:ext cx="6016578" cy="0"/>
          </a:xfrm>
          <a:prstGeom prst="line">
            <a:avLst/>
          </a:prstGeom>
          <a:ln cap="rnd" w="857250">
            <a:solidFill>
              <a:srgbClr val="43B4BE"/>
            </a:solidFill>
            <a:prstDash val="solid"/>
            <a:headEnd type="none" len="sm" w="sm"/>
            <a:tailEnd type="none" len="sm" w="sm"/>
          </a:ln>
        </p:spPr>
      </p:sp>
      <p:sp>
        <p:nvSpPr>
          <p:cNvPr name="Freeform 4" id="4"/>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400000">
            <a:off x="16041208" y="704772"/>
            <a:ext cx="2988478" cy="1505106"/>
          </a:xfrm>
          <a:custGeom>
            <a:avLst/>
            <a:gdLst/>
            <a:ahLst/>
            <a:cxnLst/>
            <a:rect r="r" b="b" t="t" l="l"/>
            <a:pathLst>
              <a:path h="1505106" w="2988478">
                <a:moveTo>
                  <a:pt x="0" y="0"/>
                </a:moveTo>
                <a:lnTo>
                  <a:pt x="2988478" y="0"/>
                </a:lnTo>
                <a:lnTo>
                  <a:pt x="2988478" y="1505106"/>
                </a:lnTo>
                <a:lnTo>
                  <a:pt x="0" y="15051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702512" y="8886184"/>
            <a:ext cx="556788" cy="556788"/>
          </a:xfrm>
          <a:custGeom>
            <a:avLst/>
            <a:gdLst/>
            <a:ahLst/>
            <a:cxnLst/>
            <a:rect r="r" b="b" t="t" l="l"/>
            <a:pathLst>
              <a:path h="556788" w="556788">
                <a:moveTo>
                  <a:pt x="0" y="0"/>
                </a:moveTo>
                <a:lnTo>
                  <a:pt x="556788" y="0"/>
                </a:lnTo>
                <a:lnTo>
                  <a:pt x="556788" y="556788"/>
                </a:lnTo>
                <a:lnTo>
                  <a:pt x="0" y="5567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2878692" y="2275164"/>
            <a:ext cx="12530617" cy="5736673"/>
          </a:xfrm>
          <a:custGeom>
            <a:avLst/>
            <a:gdLst/>
            <a:ahLst/>
            <a:cxnLst/>
            <a:rect r="r" b="b" t="t" l="l"/>
            <a:pathLst>
              <a:path h="5736673" w="12530617">
                <a:moveTo>
                  <a:pt x="0" y="0"/>
                </a:moveTo>
                <a:lnTo>
                  <a:pt x="12530616" y="0"/>
                </a:lnTo>
                <a:lnTo>
                  <a:pt x="12530616" y="5736672"/>
                </a:lnTo>
                <a:lnTo>
                  <a:pt x="0" y="5736672"/>
                </a:lnTo>
                <a:lnTo>
                  <a:pt x="0" y="0"/>
                </a:lnTo>
                <a:close/>
              </a:path>
            </a:pathLst>
          </a:custGeom>
          <a:blipFill>
            <a:blip r:embed="rId8"/>
            <a:stretch>
              <a:fillRect l="0" t="0" r="0" b="0"/>
            </a:stretch>
          </a:blipFill>
        </p:spPr>
      </p:sp>
      <p:sp>
        <p:nvSpPr>
          <p:cNvPr name="Freeform 8" id="8"/>
          <p:cNvSpPr/>
          <p:nvPr/>
        </p:nvSpPr>
        <p:spPr>
          <a:xfrm flipH="false" flipV="false" rot="0">
            <a:off x="498594" y="2427564"/>
            <a:ext cx="15063115" cy="7015409"/>
          </a:xfrm>
          <a:custGeom>
            <a:avLst/>
            <a:gdLst/>
            <a:ahLst/>
            <a:cxnLst/>
            <a:rect r="r" b="b" t="t" l="l"/>
            <a:pathLst>
              <a:path h="7015409" w="15063115">
                <a:moveTo>
                  <a:pt x="0" y="0"/>
                </a:moveTo>
                <a:lnTo>
                  <a:pt x="15063114" y="0"/>
                </a:lnTo>
                <a:lnTo>
                  <a:pt x="15063114" y="7015408"/>
                </a:lnTo>
                <a:lnTo>
                  <a:pt x="0" y="7015408"/>
                </a:lnTo>
                <a:lnTo>
                  <a:pt x="0" y="0"/>
                </a:lnTo>
                <a:close/>
              </a:path>
            </a:pathLst>
          </a:custGeom>
          <a:blipFill>
            <a:blip r:embed="rId8"/>
            <a:stretch>
              <a:fillRect l="-865" t="0" r="-865" b="0"/>
            </a:stretch>
          </a:blipFill>
        </p:spPr>
      </p:sp>
      <p:sp>
        <p:nvSpPr>
          <p:cNvPr name="TextBox 9" id="9"/>
          <p:cNvSpPr txBox="true"/>
          <p:nvPr/>
        </p:nvSpPr>
        <p:spPr>
          <a:xfrm rot="0">
            <a:off x="14221011" y="8967411"/>
            <a:ext cx="2220703" cy="356235"/>
          </a:xfrm>
          <a:prstGeom prst="rect">
            <a:avLst/>
          </a:prstGeom>
        </p:spPr>
        <p:txBody>
          <a:bodyPr anchor="t" rtlCol="false" tIns="0" lIns="0" bIns="0" rIns="0">
            <a:spAutoFit/>
          </a:bodyPr>
          <a:lstStyle/>
          <a:p>
            <a:pPr algn="r">
              <a:lnSpc>
                <a:spcPts val="2940"/>
              </a:lnSpc>
            </a:pPr>
            <a:r>
              <a:rPr lang="en-US" sz="2100">
                <a:solidFill>
                  <a:srgbClr val="1E3048"/>
                </a:solidFill>
                <a:latin typeface="Montserrat"/>
              </a:rPr>
              <a:t>Next Page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1457325"/>
          </a:xfrm>
          <a:prstGeom prst="rect">
            <a:avLst/>
          </a:prstGeom>
          <a:solidFill>
            <a:srgbClr val="1E3048"/>
          </a:solidFill>
        </p:spPr>
      </p:sp>
      <p:sp>
        <p:nvSpPr>
          <p:cNvPr name="AutoShape 3" id="3"/>
          <p:cNvSpPr/>
          <p:nvPr/>
        </p:nvSpPr>
        <p:spPr>
          <a:xfrm rot="0">
            <a:off x="-1536078" y="1028700"/>
            <a:ext cx="6016578" cy="0"/>
          </a:xfrm>
          <a:prstGeom prst="line">
            <a:avLst/>
          </a:prstGeom>
          <a:ln cap="rnd" w="857250">
            <a:solidFill>
              <a:srgbClr val="43B4BE"/>
            </a:solidFill>
            <a:prstDash val="solid"/>
            <a:headEnd type="none" len="sm" w="sm"/>
            <a:tailEnd type="none" len="sm" w="sm"/>
          </a:ln>
        </p:spPr>
      </p:sp>
      <p:sp>
        <p:nvSpPr>
          <p:cNvPr name="Freeform 4" id="4"/>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0997982" y="3190835"/>
            <a:ext cx="6261318" cy="2307755"/>
            <a:chOff x="0" y="0"/>
            <a:chExt cx="6848186" cy="2524059"/>
          </a:xfrm>
        </p:grpSpPr>
        <p:sp>
          <p:nvSpPr>
            <p:cNvPr name="Freeform 6" id="6"/>
            <p:cNvSpPr/>
            <p:nvPr/>
          </p:nvSpPr>
          <p:spPr>
            <a:xfrm flipH="false" flipV="false" rot="0">
              <a:off x="0" y="0"/>
              <a:ext cx="6848187" cy="2524060"/>
            </a:xfrm>
            <a:custGeom>
              <a:avLst/>
              <a:gdLst/>
              <a:ahLst/>
              <a:cxnLst/>
              <a:rect r="r" b="b" t="t" l="l"/>
              <a:pathLst>
                <a:path h="2524060" w="6848187">
                  <a:moveTo>
                    <a:pt x="6723726" y="2524060"/>
                  </a:moveTo>
                  <a:lnTo>
                    <a:pt x="124460" y="2524060"/>
                  </a:lnTo>
                  <a:cubicBezTo>
                    <a:pt x="55880" y="2524060"/>
                    <a:pt x="0" y="2468180"/>
                    <a:pt x="0" y="2399599"/>
                  </a:cubicBezTo>
                  <a:lnTo>
                    <a:pt x="0" y="124460"/>
                  </a:lnTo>
                  <a:cubicBezTo>
                    <a:pt x="0" y="55880"/>
                    <a:pt x="55880" y="0"/>
                    <a:pt x="124460" y="0"/>
                  </a:cubicBezTo>
                  <a:lnTo>
                    <a:pt x="6723727" y="0"/>
                  </a:lnTo>
                  <a:cubicBezTo>
                    <a:pt x="6792306" y="0"/>
                    <a:pt x="6848187" y="55880"/>
                    <a:pt x="6848187" y="124460"/>
                  </a:cubicBezTo>
                  <a:lnTo>
                    <a:pt x="6848187" y="2399600"/>
                  </a:lnTo>
                  <a:cubicBezTo>
                    <a:pt x="6848187" y="2468180"/>
                    <a:pt x="6792306" y="2524060"/>
                    <a:pt x="6723727" y="2524060"/>
                  </a:cubicBezTo>
                  <a:close/>
                </a:path>
              </a:pathLst>
            </a:custGeom>
            <a:solidFill>
              <a:srgbClr val="1E3048"/>
            </a:solidFill>
          </p:spPr>
        </p:sp>
      </p:grpSp>
      <p:grpSp>
        <p:nvGrpSpPr>
          <p:cNvPr name="Group 7" id="7"/>
          <p:cNvGrpSpPr/>
          <p:nvPr/>
        </p:nvGrpSpPr>
        <p:grpSpPr>
          <a:xfrm rot="0">
            <a:off x="10413732" y="5751049"/>
            <a:ext cx="6845568" cy="2307755"/>
            <a:chOff x="0" y="0"/>
            <a:chExt cx="7487197" cy="2524059"/>
          </a:xfrm>
        </p:grpSpPr>
        <p:sp>
          <p:nvSpPr>
            <p:cNvPr name="Freeform 8" id="8"/>
            <p:cNvSpPr/>
            <p:nvPr/>
          </p:nvSpPr>
          <p:spPr>
            <a:xfrm flipH="false" flipV="false" rot="0">
              <a:off x="0" y="0"/>
              <a:ext cx="7487197" cy="2524060"/>
            </a:xfrm>
            <a:custGeom>
              <a:avLst/>
              <a:gdLst/>
              <a:ahLst/>
              <a:cxnLst/>
              <a:rect r="r" b="b" t="t" l="l"/>
              <a:pathLst>
                <a:path h="2524060" w="7487197">
                  <a:moveTo>
                    <a:pt x="7362737" y="2524060"/>
                  </a:moveTo>
                  <a:lnTo>
                    <a:pt x="124460" y="2524060"/>
                  </a:lnTo>
                  <a:cubicBezTo>
                    <a:pt x="55880" y="2524060"/>
                    <a:pt x="0" y="2468180"/>
                    <a:pt x="0" y="2399599"/>
                  </a:cubicBezTo>
                  <a:lnTo>
                    <a:pt x="0" y="124460"/>
                  </a:lnTo>
                  <a:cubicBezTo>
                    <a:pt x="0" y="55880"/>
                    <a:pt x="55880" y="0"/>
                    <a:pt x="124460" y="0"/>
                  </a:cubicBezTo>
                  <a:lnTo>
                    <a:pt x="7362737" y="0"/>
                  </a:lnTo>
                  <a:cubicBezTo>
                    <a:pt x="7431317" y="0"/>
                    <a:pt x="7487197" y="55880"/>
                    <a:pt x="7487197" y="124460"/>
                  </a:cubicBezTo>
                  <a:lnTo>
                    <a:pt x="7487197" y="2399600"/>
                  </a:lnTo>
                  <a:cubicBezTo>
                    <a:pt x="7487197" y="2468180"/>
                    <a:pt x="7431317" y="2524060"/>
                    <a:pt x="7362737" y="2524060"/>
                  </a:cubicBezTo>
                  <a:close/>
                </a:path>
              </a:pathLst>
            </a:custGeom>
            <a:solidFill>
              <a:srgbClr val="43B4BE"/>
            </a:solidFill>
          </p:spPr>
        </p:sp>
      </p:grpSp>
      <p:grpSp>
        <p:nvGrpSpPr>
          <p:cNvPr name="Group 9" id="9"/>
          <p:cNvGrpSpPr/>
          <p:nvPr/>
        </p:nvGrpSpPr>
        <p:grpSpPr>
          <a:xfrm rot="0">
            <a:off x="10413732" y="3190835"/>
            <a:ext cx="6845568" cy="2307755"/>
            <a:chOff x="0" y="0"/>
            <a:chExt cx="7487197" cy="2524059"/>
          </a:xfrm>
        </p:grpSpPr>
        <p:sp>
          <p:nvSpPr>
            <p:cNvPr name="Freeform 10" id="10"/>
            <p:cNvSpPr/>
            <p:nvPr/>
          </p:nvSpPr>
          <p:spPr>
            <a:xfrm flipH="false" flipV="false" rot="0">
              <a:off x="0" y="0"/>
              <a:ext cx="7487197" cy="2524060"/>
            </a:xfrm>
            <a:custGeom>
              <a:avLst/>
              <a:gdLst/>
              <a:ahLst/>
              <a:cxnLst/>
              <a:rect r="r" b="b" t="t" l="l"/>
              <a:pathLst>
                <a:path h="2524060" w="7487197">
                  <a:moveTo>
                    <a:pt x="7362737" y="2524060"/>
                  </a:moveTo>
                  <a:lnTo>
                    <a:pt x="124460" y="2524060"/>
                  </a:lnTo>
                  <a:cubicBezTo>
                    <a:pt x="55880" y="2524060"/>
                    <a:pt x="0" y="2468180"/>
                    <a:pt x="0" y="2399599"/>
                  </a:cubicBezTo>
                  <a:lnTo>
                    <a:pt x="0" y="124460"/>
                  </a:lnTo>
                  <a:cubicBezTo>
                    <a:pt x="0" y="55880"/>
                    <a:pt x="55880" y="0"/>
                    <a:pt x="124460" y="0"/>
                  </a:cubicBezTo>
                  <a:lnTo>
                    <a:pt x="7362737" y="0"/>
                  </a:lnTo>
                  <a:cubicBezTo>
                    <a:pt x="7431317" y="0"/>
                    <a:pt x="7487197" y="55880"/>
                    <a:pt x="7487197" y="124460"/>
                  </a:cubicBezTo>
                  <a:lnTo>
                    <a:pt x="7487197" y="2399600"/>
                  </a:lnTo>
                  <a:cubicBezTo>
                    <a:pt x="7487197" y="2468180"/>
                    <a:pt x="7431317" y="2524060"/>
                    <a:pt x="7362737" y="2524060"/>
                  </a:cubicBezTo>
                  <a:close/>
                </a:path>
              </a:pathLst>
            </a:custGeom>
            <a:solidFill>
              <a:srgbClr val="1E3048"/>
            </a:solidFill>
          </p:spPr>
        </p:sp>
      </p:grpSp>
      <p:grpSp>
        <p:nvGrpSpPr>
          <p:cNvPr name="Group 11" id="11"/>
          <p:cNvGrpSpPr/>
          <p:nvPr/>
        </p:nvGrpSpPr>
        <p:grpSpPr>
          <a:xfrm rot="0">
            <a:off x="9534430" y="3547878"/>
            <a:ext cx="1758605" cy="1593669"/>
            <a:chOff x="0" y="0"/>
            <a:chExt cx="1923438" cy="1743043"/>
          </a:xfrm>
        </p:grpSpPr>
        <p:sp>
          <p:nvSpPr>
            <p:cNvPr name="Freeform 12" id="12"/>
            <p:cNvSpPr/>
            <p:nvPr/>
          </p:nvSpPr>
          <p:spPr>
            <a:xfrm flipH="false" flipV="false" rot="0">
              <a:off x="0" y="0"/>
              <a:ext cx="1923438" cy="1743043"/>
            </a:xfrm>
            <a:custGeom>
              <a:avLst/>
              <a:gdLst/>
              <a:ahLst/>
              <a:cxnLst/>
              <a:rect r="r" b="b" t="t" l="l"/>
              <a:pathLst>
                <a:path h="1743043" w="1923438">
                  <a:moveTo>
                    <a:pt x="1798977" y="1743042"/>
                  </a:moveTo>
                  <a:lnTo>
                    <a:pt x="124460" y="1743042"/>
                  </a:lnTo>
                  <a:cubicBezTo>
                    <a:pt x="55880" y="1743042"/>
                    <a:pt x="0" y="1687163"/>
                    <a:pt x="0" y="1618583"/>
                  </a:cubicBezTo>
                  <a:lnTo>
                    <a:pt x="0" y="124460"/>
                  </a:lnTo>
                  <a:cubicBezTo>
                    <a:pt x="0" y="55880"/>
                    <a:pt x="55880" y="0"/>
                    <a:pt x="124460" y="0"/>
                  </a:cubicBezTo>
                  <a:lnTo>
                    <a:pt x="1798978" y="0"/>
                  </a:lnTo>
                  <a:cubicBezTo>
                    <a:pt x="1867558" y="0"/>
                    <a:pt x="1923438" y="55880"/>
                    <a:pt x="1923438" y="124460"/>
                  </a:cubicBezTo>
                  <a:lnTo>
                    <a:pt x="1923438" y="1618583"/>
                  </a:lnTo>
                  <a:cubicBezTo>
                    <a:pt x="1923438" y="1687163"/>
                    <a:pt x="1867558" y="1743043"/>
                    <a:pt x="1798978" y="1743043"/>
                  </a:cubicBezTo>
                  <a:close/>
                </a:path>
              </a:pathLst>
            </a:custGeom>
            <a:solidFill>
              <a:srgbClr val="43B4BE"/>
            </a:solidFill>
          </p:spPr>
        </p:sp>
      </p:grpSp>
      <p:grpSp>
        <p:nvGrpSpPr>
          <p:cNvPr name="Group 13" id="13"/>
          <p:cNvGrpSpPr/>
          <p:nvPr/>
        </p:nvGrpSpPr>
        <p:grpSpPr>
          <a:xfrm rot="0">
            <a:off x="9534430" y="6108092"/>
            <a:ext cx="1758605" cy="1593669"/>
            <a:chOff x="0" y="0"/>
            <a:chExt cx="1923438" cy="1743043"/>
          </a:xfrm>
        </p:grpSpPr>
        <p:sp>
          <p:nvSpPr>
            <p:cNvPr name="Freeform 14" id="14"/>
            <p:cNvSpPr/>
            <p:nvPr/>
          </p:nvSpPr>
          <p:spPr>
            <a:xfrm flipH="false" flipV="false" rot="0">
              <a:off x="0" y="0"/>
              <a:ext cx="1923438" cy="1743043"/>
            </a:xfrm>
            <a:custGeom>
              <a:avLst/>
              <a:gdLst/>
              <a:ahLst/>
              <a:cxnLst/>
              <a:rect r="r" b="b" t="t" l="l"/>
              <a:pathLst>
                <a:path h="1743043" w="1923438">
                  <a:moveTo>
                    <a:pt x="1798977" y="1743042"/>
                  </a:moveTo>
                  <a:lnTo>
                    <a:pt x="124460" y="1743042"/>
                  </a:lnTo>
                  <a:cubicBezTo>
                    <a:pt x="55880" y="1743042"/>
                    <a:pt x="0" y="1687163"/>
                    <a:pt x="0" y="1618583"/>
                  </a:cubicBezTo>
                  <a:lnTo>
                    <a:pt x="0" y="124460"/>
                  </a:lnTo>
                  <a:cubicBezTo>
                    <a:pt x="0" y="55880"/>
                    <a:pt x="55880" y="0"/>
                    <a:pt x="124460" y="0"/>
                  </a:cubicBezTo>
                  <a:lnTo>
                    <a:pt x="1798978" y="0"/>
                  </a:lnTo>
                  <a:cubicBezTo>
                    <a:pt x="1867558" y="0"/>
                    <a:pt x="1923438" y="55880"/>
                    <a:pt x="1923438" y="124460"/>
                  </a:cubicBezTo>
                  <a:lnTo>
                    <a:pt x="1923438" y="1618583"/>
                  </a:lnTo>
                  <a:cubicBezTo>
                    <a:pt x="1923438" y="1687163"/>
                    <a:pt x="1867558" y="1743043"/>
                    <a:pt x="1798978" y="1743043"/>
                  </a:cubicBezTo>
                  <a:close/>
                </a:path>
              </a:pathLst>
            </a:custGeom>
            <a:solidFill>
              <a:srgbClr val="1E3048"/>
            </a:solidFill>
          </p:spPr>
        </p:sp>
      </p:grpSp>
      <p:grpSp>
        <p:nvGrpSpPr>
          <p:cNvPr name="Group 15" id="15"/>
          <p:cNvGrpSpPr>
            <a:grpSpLocks noChangeAspect="true"/>
          </p:cNvGrpSpPr>
          <p:nvPr/>
        </p:nvGrpSpPr>
        <p:grpSpPr>
          <a:xfrm rot="5400000">
            <a:off x="11200198" y="4114077"/>
            <a:ext cx="532646" cy="461271"/>
            <a:chOff x="0" y="0"/>
            <a:chExt cx="6350000" cy="5499100"/>
          </a:xfrm>
        </p:grpSpPr>
        <p:sp>
          <p:nvSpPr>
            <p:cNvPr name="Freeform 16" id="16"/>
            <p:cNvSpPr/>
            <p:nvPr/>
          </p:nvSpPr>
          <p:spPr>
            <a:xfrm flipH="false" flipV="false" rot="0">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43B4BE"/>
            </a:solidFill>
          </p:spPr>
        </p:sp>
      </p:grpSp>
      <p:grpSp>
        <p:nvGrpSpPr>
          <p:cNvPr name="Group 17" id="17"/>
          <p:cNvGrpSpPr>
            <a:grpSpLocks noChangeAspect="true"/>
          </p:cNvGrpSpPr>
          <p:nvPr/>
        </p:nvGrpSpPr>
        <p:grpSpPr>
          <a:xfrm rot="5400000">
            <a:off x="11200198" y="6674291"/>
            <a:ext cx="532646" cy="461271"/>
            <a:chOff x="0" y="0"/>
            <a:chExt cx="6350000" cy="5499100"/>
          </a:xfrm>
        </p:grpSpPr>
        <p:sp>
          <p:nvSpPr>
            <p:cNvPr name="Freeform 18" id="18"/>
            <p:cNvSpPr/>
            <p:nvPr/>
          </p:nvSpPr>
          <p:spPr>
            <a:xfrm flipH="false" flipV="false" rot="0">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1E3048"/>
            </a:solidFill>
          </p:spPr>
        </p:sp>
      </p:grpSp>
      <p:sp>
        <p:nvSpPr>
          <p:cNvPr name="Freeform 19" id="19"/>
          <p:cNvSpPr/>
          <p:nvPr/>
        </p:nvSpPr>
        <p:spPr>
          <a:xfrm flipH="false" flipV="false" rot="5400000">
            <a:off x="7630802" y="9139398"/>
            <a:ext cx="1060016" cy="1235189"/>
          </a:xfrm>
          <a:custGeom>
            <a:avLst/>
            <a:gdLst/>
            <a:ahLst/>
            <a:cxnLst/>
            <a:rect r="r" b="b" t="t" l="l"/>
            <a:pathLst>
              <a:path h="1235189" w="1060016">
                <a:moveTo>
                  <a:pt x="0" y="0"/>
                </a:moveTo>
                <a:lnTo>
                  <a:pt x="1060016" y="0"/>
                </a:lnTo>
                <a:lnTo>
                  <a:pt x="1060016" y="1235188"/>
                </a:lnTo>
                <a:lnTo>
                  <a:pt x="0" y="12351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16702512" y="8607791"/>
            <a:ext cx="556788" cy="556788"/>
          </a:xfrm>
          <a:custGeom>
            <a:avLst/>
            <a:gdLst/>
            <a:ahLst/>
            <a:cxnLst/>
            <a:rect r="r" b="b" t="t" l="l"/>
            <a:pathLst>
              <a:path h="556788" w="556788">
                <a:moveTo>
                  <a:pt x="0" y="0"/>
                </a:moveTo>
                <a:lnTo>
                  <a:pt x="556788" y="0"/>
                </a:lnTo>
                <a:lnTo>
                  <a:pt x="556788" y="556787"/>
                </a:lnTo>
                <a:lnTo>
                  <a:pt x="0" y="5567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false" flipV="false" rot="0">
            <a:off x="9973312" y="6414032"/>
            <a:ext cx="880840" cy="880840"/>
          </a:xfrm>
          <a:custGeom>
            <a:avLst/>
            <a:gdLst/>
            <a:ahLst/>
            <a:cxnLst/>
            <a:rect r="r" b="b" t="t" l="l"/>
            <a:pathLst>
              <a:path h="880840" w="880840">
                <a:moveTo>
                  <a:pt x="0" y="0"/>
                </a:moveTo>
                <a:lnTo>
                  <a:pt x="880840" y="0"/>
                </a:lnTo>
                <a:lnTo>
                  <a:pt x="880840" y="880840"/>
                </a:lnTo>
                <a:lnTo>
                  <a:pt x="0" y="8808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false" flipV="false" rot="0">
            <a:off x="1053534" y="5257683"/>
            <a:ext cx="5029317" cy="5029317"/>
          </a:xfrm>
          <a:custGeom>
            <a:avLst/>
            <a:gdLst/>
            <a:ahLst/>
            <a:cxnLst/>
            <a:rect r="r" b="b" t="t" l="l"/>
            <a:pathLst>
              <a:path h="5029317" w="5029317">
                <a:moveTo>
                  <a:pt x="0" y="0"/>
                </a:moveTo>
                <a:lnTo>
                  <a:pt x="5029317" y="0"/>
                </a:lnTo>
                <a:lnTo>
                  <a:pt x="5029317" y="5029317"/>
                </a:lnTo>
                <a:lnTo>
                  <a:pt x="0" y="5029317"/>
                </a:lnTo>
                <a:lnTo>
                  <a:pt x="0" y="0"/>
                </a:lnTo>
                <a:close/>
              </a:path>
            </a:pathLst>
          </a:custGeom>
          <a:blipFill>
            <a:blip r:embed="rId10"/>
            <a:stretch>
              <a:fillRect l="0" t="0" r="0" b="0"/>
            </a:stretch>
          </a:blipFill>
        </p:spPr>
      </p:sp>
      <p:sp>
        <p:nvSpPr>
          <p:cNvPr name="TextBox 23" id="23"/>
          <p:cNvSpPr txBox="true"/>
          <p:nvPr/>
        </p:nvSpPr>
        <p:spPr>
          <a:xfrm rot="0">
            <a:off x="1110684" y="7150895"/>
            <a:ext cx="1644305" cy="423034"/>
          </a:xfrm>
          <a:prstGeom prst="rect">
            <a:avLst/>
          </a:prstGeom>
        </p:spPr>
        <p:txBody>
          <a:bodyPr anchor="t" rtlCol="false" tIns="0" lIns="0" bIns="0" rIns="0">
            <a:spAutoFit/>
          </a:bodyPr>
          <a:lstStyle/>
          <a:p>
            <a:pPr algn="ctr">
              <a:lnSpc>
                <a:spcPts val="3235"/>
              </a:lnSpc>
            </a:pPr>
            <a:r>
              <a:rPr lang="en-US" sz="2838">
                <a:solidFill>
                  <a:srgbClr val="FFFFFF"/>
                </a:solidFill>
                <a:latin typeface="Montserrat Classic"/>
              </a:rPr>
              <a:t>2020</a:t>
            </a:r>
          </a:p>
        </p:txBody>
      </p:sp>
      <p:sp>
        <p:nvSpPr>
          <p:cNvPr name="TextBox 24" id="24"/>
          <p:cNvSpPr txBox="true"/>
          <p:nvPr/>
        </p:nvSpPr>
        <p:spPr>
          <a:xfrm rot="0">
            <a:off x="897166" y="3183414"/>
            <a:ext cx="8079699" cy="532257"/>
          </a:xfrm>
          <a:prstGeom prst="rect">
            <a:avLst/>
          </a:prstGeom>
        </p:spPr>
        <p:txBody>
          <a:bodyPr anchor="t" rtlCol="false" tIns="0" lIns="0" bIns="0" rIns="0">
            <a:spAutoFit/>
          </a:bodyPr>
          <a:lstStyle/>
          <a:p>
            <a:pPr>
              <a:lnSpc>
                <a:spcPts val="4104"/>
              </a:lnSpc>
            </a:pPr>
            <a:r>
              <a:rPr lang="en-US" sz="3600">
                <a:solidFill>
                  <a:srgbClr val="06213C"/>
                </a:solidFill>
                <a:latin typeface="Montserrat Classic"/>
              </a:rPr>
              <a:t>PRINCIPAL COMPONENT ANALYSIS</a:t>
            </a:r>
          </a:p>
        </p:txBody>
      </p:sp>
      <p:sp>
        <p:nvSpPr>
          <p:cNvPr name="TextBox 25" id="25"/>
          <p:cNvSpPr txBox="true"/>
          <p:nvPr/>
        </p:nvSpPr>
        <p:spPr>
          <a:xfrm rot="0">
            <a:off x="12041508" y="3776070"/>
            <a:ext cx="4795389" cy="1099185"/>
          </a:xfrm>
          <a:prstGeom prst="rect">
            <a:avLst/>
          </a:prstGeom>
        </p:spPr>
        <p:txBody>
          <a:bodyPr anchor="t" rtlCol="false" tIns="0" lIns="0" bIns="0" rIns="0">
            <a:spAutoFit/>
          </a:bodyPr>
          <a:lstStyle/>
          <a:p>
            <a:pPr>
              <a:lnSpc>
                <a:spcPts val="2940"/>
              </a:lnSpc>
            </a:pPr>
            <a:r>
              <a:rPr lang="en-US" sz="2100">
                <a:solidFill>
                  <a:srgbClr val="FFFFFF"/>
                </a:solidFill>
                <a:latin typeface="Montserrat"/>
              </a:rPr>
              <a:t>Principal components analysis (PCA) is a technique that can be used to simplify a dataset</a:t>
            </a:r>
          </a:p>
        </p:txBody>
      </p:sp>
      <p:sp>
        <p:nvSpPr>
          <p:cNvPr name="TextBox 26" id="26"/>
          <p:cNvSpPr txBox="true"/>
          <p:nvPr/>
        </p:nvSpPr>
        <p:spPr>
          <a:xfrm rot="0">
            <a:off x="11957700" y="5864926"/>
            <a:ext cx="4879196" cy="2041903"/>
          </a:xfrm>
          <a:prstGeom prst="rect">
            <a:avLst/>
          </a:prstGeom>
        </p:spPr>
        <p:txBody>
          <a:bodyPr anchor="t" rtlCol="false" tIns="0" lIns="0" bIns="0" rIns="0">
            <a:spAutoFit/>
          </a:bodyPr>
          <a:lstStyle/>
          <a:p>
            <a:pPr>
              <a:lnSpc>
                <a:spcPts val="2313"/>
              </a:lnSpc>
            </a:pPr>
            <a:r>
              <a:rPr lang="en-US" sz="1652">
                <a:solidFill>
                  <a:srgbClr val="FFFFFF"/>
                </a:solidFill>
                <a:latin typeface="Montserrat"/>
              </a:rPr>
              <a:t>It is a linear transformation that chooses a new coordinate system for the data set such that greatest variance by any projection of the data set comes to lie on the first axis (then called the first principal component), the second greatest variance on the second axis, and so on. </a:t>
            </a:r>
          </a:p>
        </p:txBody>
      </p:sp>
      <p:sp>
        <p:nvSpPr>
          <p:cNvPr name="TextBox 27" id="27"/>
          <p:cNvSpPr txBox="true"/>
          <p:nvPr/>
        </p:nvSpPr>
        <p:spPr>
          <a:xfrm rot="0">
            <a:off x="14221011" y="8663412"/>
            <a:ext cx="2220703" cy="356235"/>
          </a:xfrm>
          <a:prstGeom prst="rect">
            <a:avLst/>
          </a:prstGeom>
        </p:spPr>
        <p:txBody>
          <a:bodyPr anchor="t" rtlCol="false" tIns="0" lIns="0" bIns="0" rIns="0">
            <a:spAutoFit/>
          </a:bodyPr>
          <a:lstStyle/>
          <a:p>
            <a:pPr algn="r">
              <a:lnSpc>
                <a:spcPts val="2940"/>
              </a:lnSpc>
            </a:pPr>
            <a:r>
              <a:rPr lang="en-US" sz="2100">
                <a:solidFill>
                  <a:srgbClr val="1E3048"/>
                </a:solidFill>
                <a:latin typeface="Montserrat"/>
              </a:rPr>
              <a:t>Next Page</a:t>
            </a:r>
          </a:p>
        </p:txBody>
      </p:sp>
      <p:sp>
        <p:nvSpPr>
          <p:cNvPr name="TextBox 28" id="28"/>
          <p:cNvSpPr txBox="true"/>
          <p:nvPr/>
        </p:nvSpPr>
        <p:spPr>
          <a:xfrm rot="0">
            <a:off x="897166" y="4306613"/>
            <a:ext cx="6554756" cy="727710"/>
          </a:xfrm>
          <a:prstGeom prst="rect">
            <a:avLst/>
          </a:prstGeom>
        </p:spPr>
        <p:txBody>
          <a:bodyPr anchor="t" rtlCol="false" tIns="0" lIns="0" bIns="0" rIns="0">
            <a:spAutoFit/>
          </a:bodyPr>
          <a:lstStyle/>
          <a:p>
            <a:pPr>
              <a:lnSpc>
                <a:spcPts val="2940"/>
              </a:lnSpc>
            </a:pPr>
            <a:r>
              <a:rPr lang="en-US" sz="2100">
                <a:solidFill>
                  <a:srgbClr val="06213C"/>
                </a:solidFill>
                <a:latin typeface="Montserrat"/>
              </a:rPr>
              <a:t>It mean to reduce the dimension of a large dataset without loosing important information</a:t>
            </a:r>
          </a:p>
        </p:txBody>
      </p:sp>
      <p:sp>
        <p:nvSpPr>
          <p:cNvPr name="TextBox 29" id="29"/>
          <p:cNvSpPr txBox="true"/>
          <p:nvPr/>
        </p:nvSpPr>
        <p:spPr>
          <a:xfrm rot="0">
            <a:off x="1932836" y="1177322"/>
            <a:ext cx="2532984" cy="537846"/>
          </a:xfrm>
          <a:prstGeom prst="rect">
            <a:avLst/>
          </a:prstGeom>
        </p:spPr>
        <p:txBody>
          <a:bodyPr anchor="t" rtlCol="false" tIns="0" lIns="0" bIns="0" rIns="0">
            <a:spAutoFit/>
          </a:bodyPr>
          <a:lstStyle/>
          <a:p>
            <a:pPr>
              <a:lnSpc>
                <a:spcPts val="4479"/>
              </a:lnSpc>
            </a:pPr>
            <a:r>
              <a:rPr lang="en-US" sz="3199" spc="47">
                <a:solidFill>
                  <a:srgbClr val="FFFFFF"/>
                </a:solidFill>
                <a:latin typeface="Montserrat Classic"/>
              </a:rPr>
              <a:t>P.C.A</a:t>
            </a:r>
          </a:p>
        </p:txBody>
      </p:sp>
      <p:sp>
        <p:nvSpPr>
          <p:cNvPr name="Freeform 30" id="30"/>
          <p:cNvSpPr/>
          <p:nvPr/>
        </p:nvSpPr>
        <p:spPr>
          <a:xfrm flipH="false" flipV="false" rot="0">
            <a:off x="9973312" y="3904293"/>
            <a:ext cx="880840" cy="880840"/>
          </a:xfrm>
          <a:custGeom>
            <a:avLst/>
            <a:gdLst/>
            <a:ahLst/>
            <a:cxnLst/>
            <a:rect r="r" b="b" t="t" l="l"/>
            <a:pathLst>
              <a:path h="880840" w="880840">
                <a:moveTo>
                  <a:pt x="0" y="0"/>
                </a:moveTo>
                <a:lnTo>
                  <a:pt x="880840" y="0"/>
                </a:lnTo>
                <a:lnTo>
                  <a:pt x="880840" y="880840"/>
                </a:lnTo>
                <a:lnTo>
                  <a:pt x="0" y="8808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1" id="31"/>
          <p:cNvSpPr/>
          <p:nvPr/>
        </p:nvSpPr>
        <p:spPr>
          <a:xfrm flipH="false" flipV="false" rot="-10800000">
            <a:off x="16441714" y="1447800"/>
            <a:ext cx="3083349" cy="1552887"/>
          </a:xfrm>
          <a:custGeom>
            <a:avLst/>
            <a:gdLst/>
            <a:ahLst/>
            <a:cxnLst/>
            <a:rect r="r" b="b" t="t" l="l"/>
            <a:pathLst>
              <a:path h="1552887" w="3083349">
                <a:moveTo>
                  <a:pt x="0" y="0"/>
                </a:moveTo>
                <a:lnTo>
                  <a:pt x="3083349" y="0"/>
                </a:lnTo>
                <a:lnTo>
                  <a:pt x="3083349" y="1552887"/>
                </a:lnTo>
                <a:lnTo>
                  <a:pt x="0" y="155288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1457325"/>
          </a:xfrm>
          <a:prstGeom prst="rect">
            <a:avLst/>
          </a:prstGeom>
          <a:solidFill>
            <a:srgbClr val="1E3048"/>
          </a:solidFill>
        </p:spPr>
      </p:sp>
      <p:sp>
        <p:nvSpPr>
          <p:cNvPr name="AutoShape 3" id="3"/>
          <p:cNvSpPr/>
          <p:nvPr/>
        </p:nvSpPr>
        <p:spPr>
          <a:xfrm rot="0">
            <a:off x="-1536078" y="1028700"/>
            <a:ext cx="6016578" cy="0"/>
          </a:xfrm>
          <a:prstGeom prst="line">
            <a:avLst/>
          </a:prstGeom>
          <a:ln cap="rnd" w="857250">
            <a:solidFill>
              <a:srgbClr val="43B4BE"/>
            </a:solidFill>
            <a:prstDash val="solid"/>
            <a:headEnd type="none" len="sm" w="sm"/>
            <a:tailEnd type="none" len="sm" w="sm"/>
          </a:ln>
        </p:spPr>
      </p:sp>
      <p:sp>
        <p:nvSpPr>
          <p:cNvPr name="Freeform 4" id="4"/>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400000">
            <a:off x="16041208" y="704772"/>
            <a:ext cx="2988478" cy="1505106"/>
          </a:xfrm>
          <a:custGeom>
            <a:avLst/>
            <a:gdLst/>
            <a:ahLst/>
            <a:cxnLst/>
            <a:rect r="r" b="b" t="t" l="l"/>
            <a:pathLst>
              <a:path h="1505106" w="2988478">
                <a:moveTo>
                  <a:pt x="0" y="0"/>
                </a:moveTo>
                <a:lnTo>
                  <a:pt x="2988478" y="0"/>
                </a:lnTo>
                <a:lnTo>
                  <a:pt x="2988478" y="1505106"/>
                </a:lnTo>
                <a:lnTo>
                  <a:pt x="0" y="15051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702512" y="8886184"/>
            <a:ext cx="556788" cy="556788"/>
          </a:xfrm>
          <a:custGeom>
            <a:avLst/>
            <a:gdLst/>
            <a:ahLst/>
            <a:cxnLst/>
            <a:rect r="r" b="b" t="t" l="l"/>
            <a:pathLst>
              <a:path h="556788" w="556788">
                <a:moveTo>
                  <a:pt x="0" y="0"/>
                </a:moveTo>
                <a:lnTo>
                  <a:pt x="556788" y="0"/>
                </a:lnTo>
                <a:lnTo>
                  <a:pt x="556788" y="556788"/>
                </a:lnTo>
                <a:lnTo>
                  <a:pt x="0" y="5567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4221011" y="8967411"/>
            <a:ext cx="2220703" cy="356235"/>
          </a:xfrm>
          <a:prstGeom prst="rect">
            <a:avLst/>
          </a:prstGeom>
        </p:spPr>
        <p:txBody>
          <a:bodyPr anchor="t" rtlCol="false" tIns="0" lIns="0" bIns="0" rIns="0">
            <a:spAutoFit/>
          </a:bodyPr>
          <a:lstStyle/>
          <a:p>
            <a:pPr algn="r">
              <a:lnSpc>
                <a:spcPts val="2940"/>
              </a:lnSpc>
            </a:pPr>
            <a:r>
              <a:rPr lang="en-US" sz="2100">
                <a:solidFill>
                  <a:srgbClr val="1E3048"/>
                </a:solidFill>
                <a:latin typeface="Montserrat"/>
              </a:rPr>
              <a:t>Next Page</a:t>
            </a:r>
          </a:p>
        </p:txBody>
      </p:sp>
      <p:sp>
        <p:nvSpPr>
          <p:cNvPr name="TextBox 8" id="8"/>
          <p:cNvSpPr txBox="true"/>
          <p:nvPr/>
        </p:nvSpPr>
        <p:spPr>
          <a:xfrm rot="0">
            <a:off x="802208" y="3148796"/>
            <a:ext cx="15980686" cy="5936100"/>
          </a:xfrm>
          <a:prstGeom prst="rect">
            <a:avLst/>
          </a:prstGeom>
        </p:spPr>
        <p:txBody>
          <a:bodyPr anchor="t" rtlCol="false" tIns="0" lIns="0" bIns="0" rIns="0">
            <a:spAutoFit/>
          </a:bodyPr>
          <a:lstStyle/>
          <a:p>
            <a:pPr algn="ctr">
              <a:lnSpc>
                <a:spcPts val="1988"/>
              </a:lnSpc>
            </a:pPr>
          </a:p>
          <a:p>
            <a:pPr algn="ctr">
              <a:lnSpc>
                <a:spcPts val="1988"/>
              </a:lnSpc>
            </a:pPr>
            <a:r>
              <a:rPr lang="en-US" sz="1420">
                <a:solidFill>
                  <a:srgbClr val="000000"/>
                </a:solidFill>
                <a:latin typeface="Montserrat Bold"/>
              </a:rPr>
              <a:t>Genomics and Bioinformatics: In genomics, PCA is used to analyze gene expression data and identify patterns among different samples or conditions. By reducing the dimensionality of the data, PCA can reveal underlying relationships between genes or samples, helping researchers understand gene function, identify disease biomarkers, or classify different types of cancers.</a:t>
            </a:r>
          </a:p>
          <a:p>
            <a:pPr algn="ctr">
              <a:lnSpc>
                <a:spcPts val="1988"/>
              </a:lnSpc>
            </a:pPr>
          </a:p>
          <a:p>
            <a:pPr algn="ctr">
              <a:lnSpc>
                <a:spcPts val="1988"/>
              </a:lnSpc>
            </a:pPr>
            <a:r>
              <a:rPr lang="en-US" sz="1420">
                <a:solidFill>
                  <a:srgbClr val="000000"/>
                </a:solidFill>
                <a:latin typeface="Montserrat Bold"/>
              </a:rPr>
              <a:t>Neuroscience: PCA is used to analyze functional Magnetic Resonance Imaging (fMRI) data to identify patterns of brain activity associated with different tasks or stimuli. By reducing the dimensionality of brain imaging data, PCA can help identify regions of the brain that are activated together, leading to insights into brain function and connectivity.</a:t>
            </a:r>
          </a:p>
          <a:p>
            <a:pPr algn="ctr">
              <a:lnSpc>
                <a:spcPts val="1988"/>
              </a:lnSpc>
            </a:pPr>
          </a:p>
          <a:p>
            <a:pPr>
              <a:lnSpc>
                <a:spcPts val="1988"/>
              </a:lnSpc>
            </a:pPr>
            <a:r>
              <a:rPr lang="en-US" sz="1420">
                <a:solidFill>
                  <a:srgbClr val="000000"/>
                </a:solidFill>
                <a:latin typeface="Montserrat Bold"/>
              </a:rPr>
              <a:t>Chemometrics: In chemistry, PCA is used to analyze spectroscopic data from techniques such as mass spectrometry or chromatography. PCA can help identify patterns in complex chemical mixtures, such as distinguishing between different compounds or monitoring chemical reactions.</a:t>
            </a:r>
          </a:p>
          <a:p>
            <a:pPr algn="ctr">
              <a:lnSpc>
                <a:spcPts val="1988"/>
              </a:lnSpc>
            </a:pPr>
          </a:p>
          <a:p>
            <a:pPr algn="ctr">
              <a:lnSpc>
                <a:spcPts val="1988"/>
              </a:lnSpc>
            </a:pPr>
            <a:r>
              <a:rPr lang="en-US" sz="1420">
                <a:solidFill>
                  <a:srgbClr val="000000"/>
                </a:solidFill>
                <a:latin typeface="Montserrat Bold"/>
              </a:rPr>
              <a:t>Environmental Science: PCA is used to analyze environmental data, such as water quality measurements or air pollution monitoring data. By reducing the dimensionality of the data, PCA can help identify underlying factors contributing to environmental variability and assess the impact of different pollutants or environmental factors.</a:t>
            </a:r>
          </a:p>
          <a:p>
            <a:pPr algn="ctr">
              <a:lnSpc>
                <a:spcPts val="1988"/>
              </a:lnSpc>
            </a:pPr>
          </a:p>
          <a:p>
            <a:pPr algn="ctr">
              <a:lnSpc>
                <a:spcPts val="1988"/>
              </a:lnSpc>
            </a:pPr>
            <a:r>
              <a:rPr lang="en-US" sz="1420">
                <a:solidFill>
                  <a:srgbClr val="000000"/>
                </a:solidFill>
                <a:latin typeface="Montserrat Bold"/>
              </a:rPr>
              <a:t>Remote Sensing: In remote sensing, PCA is used to analyze satellite imagery data to identify patterns and features on the Earth's surface. PCA can help reduce the dimensionality of the data while preserving important spatial information, allowing researchers to identify land cover types, monitor deforestation, or track changes in environmental conditions over time.</a:t>
            </a:r>
          </a:p>
          <a:p>
            <a:pPr algn="ctr">
              <a:lnSpc>
                <a:spcPts val="1988"/>
              </a:lnSpc>
            </a:pPr>
          </a:p>
          <a:p>
            <a:pPr algn="ctr">
              <a:lnSpc>
                <a:spcPts val="1988"/>
              </a:lnSpc>
            </a:pPr>
            <a:r>
              <a:rPr lang="en-US" sz="1420">
                <a:solidFill>
                  <a:srgbClr val="000000"/>
                </a:solidFill>
                <a:latin typeface="Montserrat Bold"/>
              </a:rPr>
              <a:t>Material Science: PCA is used to analyze data from techniques such as X-ray diffraction or spectroscopy to study the properties and composition of materials. PCA can help identify patterns in complex material datasets, such as distinguishing between different crystal structures or phases, and understand the relationships between material properties and composition.</a:t>
            </a:r>
          </a:p>
          <a:p>
            <a:pPr algn="ctr">
              <a:lnSpc>
                <a:spcPts val="1988"/>
              </a:lnSpc>
              <a:spcBef>
                <a:spcPct val="0"/>
              </a:spcBef>
            </a:pPr>
          </a:p>
        </p:txBody>
      </p:sp>
      <p:sp>
        <p:nvSpPr>
          <p:cNvPr name="TextBox 9" id="9"/>
          <p:cNvSpPr txBox="true"/>
          <p:nvPr/>
        </p:nvSpPr>
        <p:spPr>
          <a:xfrm rot="0">
            <a:off x="4101389" y="2048742"/>
            <a:ext cx="9382324" cy="870587"/>
          </a:xfrm>
          <a:prstGeom prst="rect">
            <a:avLst/>
          </a:prstGeom>
        </p:spPr>
        <p:txBody>
          <a:bodyPr anchor="t" rtlCol="false" tIns="0" lIns="0" bIns="0" rIns="0">
            <a:spAutoFit/>
          </a:bodyPr>
          <a:lstStyle/>
          <a:p>
            <a:pPr algn="ctr">
              <a:lnSpc>
                <a:spcPts val="7139"/>
              </a:lnSpc>
              <a:spcBef>
                <a:spcPct val="0"/>
              </a:spcBef>
            </a:pPr>
            <a:r>
              <a:rPr lang="en-US" sz="5099">
                <a:solidFill>
                  <a:srgbClr val="06213C"/>
                </a:solidFill>
                <a:latin typeface="Montserrat Bold"/>
              </a:rPr>
              <a:t>Let’s look some Application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1457325"/>
          </a:xfrm>
          <a:prstGeom prst="rect">
            <a:avLst/>
          </a:prstGeom>
          <a:solidFill>
            <a:srgbClr val="1E3048"/>
          </a:solidFill>
        </p:spPr>
      </p:sp>
      <p:sp>
        <p:nvSpPr>
          <p:cNvPr name="AutoShape 3" id="3"/>
          <p:cNvSpPr/>
          <p:nvPr/>
        </p:nvSpPr>
        <p:spPr>
          <a:xfrm rot="0">
            <a:off x="-1536078" y="1028700"/>
            <a:ext cx="6016578" cy="0"/>
          </a:xfrm>
          <a:prstGeom prst="line">
            <a:avLst/>
          </a:prstGeom>
          <a:ln cap="rnd" w="857250">
            <a:solidFill>
              <a:srgbClr val="43B4BE"/>
            </a:solidFill>
            <a:prstDash val="solid"/>
            <a:headEnd type="none" len="sm" w="sm"/>
            <a:tailEnd type="none" len="sm" w="sm"/>
          </a:ln>
        </p:spPr>
      </p:sp>
      <p:sp>
        <p:nvSpPr>
          <p:cNvPr name="Freeform 4" id="4"/>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400000">
            <a:off x="16041208" y="704772"/>
            <a:ext cx="2988478" cy="1505106"/>
          </a:xfrm>
          <a:custGeom>
            <a:avLst/>
            <a:gdLst/>
            <a:ahLst/>
            <a:cxnLst/>
            <a:rect r="r" b="b" t="t" l="l"/>
            <a:pathLst>
              <a:path h="1505106" w="2988478">
                <a:moveTo>
                  <a:pt x="0" y="0"/>
                </a:moveTo>
                <a:lnTo>
                  <a:pt x="2988478" y="0"/>
                </a:lnTo>
                <a:lnTo>
                  <a:pt x="2988478" y="1505106"/>
                </a:lnTo>
                <a:lnTo>
                  <a:pt x="0" y="15051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702512" y="8886184"/>
            <a:ext cx="556788" cy="556788"/>
          </a:xfrm>
          <a:custGeom>
            <a:avLst/>
            <a:gdLst/>
            <a:ahLst/>
            <a:cxnLst/>
            <a:rect r="r" b="b" t="t" l="l"/>
            <a:pathLst>
              <a:path h="556788" w="556788">
                <a:moveTo>
                  <a:pt x="0" y="0"/>
                </a:moveTo>
                <a:lnTo>
                  <a:pt x="556788" y="0"/>
                </a:lnTo>
                <a:lnTo>
                  <a:pt x="556788" y="556788"/>
                </a:lnTo>
                <a:lnTo>
                  <a:pt x="0" y="5567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4221011" y="8967411"/>
            <a:ext cx="2220703" cy="356235"/>
          </a:xfrm>
          <a:prstGeom prst="rect">
            <a:avLst/>
          </a:prstGeom>
        </p:spPr>
        <p:txBody>
          <a:bodyPr anchor="t" rtlCol="false" tIns="0" lIns="0" bIns="0" rIns="0">
            <a:spAutoFit/>
          </a:bodyPr>
          <a:lstStyle/>
          <a:p>
            <a:pPr algn="r">
              <a:lnSpc>
                <a:spcPts val="2940"/>
              </a:lnSpc>
            </a:pPr>
            <a:r>
              <a:rPr lang="en-US" sz="2100">
                <a:solidFill>
                  <a:srgbClr val="1E3048"/>
                </a:solidFill>
                <a:latin typeface="Montserrat"/>
              </a:rPr>
              <a:t>Next Page</a:t>
            </a:r>
          </a:p>
        </p:txBody>
      </p:sp>
      <p:sp>
        <p:nvSpPr>
          <p:cNvPr name="TextBox 8" id="8"/>
          <p:cNvSpPr txBox="true"/>
          <p:nvPr/>
        </p:nvSpPr>
        <p:spPr>
          <a:xfrm rot="0">
            <a:off x="802208" y="3148796"/>
            <a:ext cx="15980686" cy="5688450"/>
          </a:xfrm>
          <a:prstGeom prst="rect">
            <a:avLst/>
          </a:prstGeom>
        </p:spPr>
        <p:txBody>
          <a:bodyPr anchor="t" rtlCol="false" tIns="0" lIns="0" bIns="0" rIns="0">
            <a:spAutoFit/>
          </a:bodyPr>
          <a:lstStyle/>
          <a:p>
            <a:pPr algn="ctr">
              <a:lnSpc>
                <a:spcPts val="1988"/>
              </a:lnSpc>
            </a:pPr>
            <a:r>
              <a:rPr lang="en-US" sz="1420">
                <a:solidFill>
                  <a:srgbClr val="000000"/>
                </a:solidFill>
                <a:latin typeface="Montserrat Bold"/>
              </a:rPr>
              <a:t>Finance: In finance, PCA is used to reduce the dimensionality of financial data, such as stock prices, to identify underlying factors driving the movements in the market. It helps in portfolio optimization, risk management, and asset allocation.</a:t>
            </a:r>
          </a:p>
          <a:p>
            <a:pPr algn="ctr">
              <a:lnSpc>
                <a:spcPts val="1988"/>
              </a:lnSpc>
            </a:pPr>
          </a:p>
          <a:p>
            <a:pPr algn="ctr">
              <a:lnSpc>
                <a:spcPts val="1988"/>
              </a:lnSpc>
            </a:pPr>
            <a:r>
              <a:rPr lang="en-US" sz="1420">
                <a:solidFill>
                  <a:srgbClr val="000000"/>
                </a:solidFill>
                <a:latin typeface="Montserrat Bold"/>
              </a:rPr>
              <a:t>Image Compression: In image processing, PCA can be used to reduce the dimensionality of images while preserving their essential features. This is particularly useful in image compression techniques, where large images need to be stored or transmitted efficiently.</a:t>
            </a:r>
          </a:p>
          <a:p>
            <a:pPr algn="ctr">
              <a:lnSpc>
                <a:spcPts val="1988"/>
              </a:lnSpc>
            </a:pPr>
          </a:p>
          <a:p>
            <a:pPr algn="ctr">
              <a:lnSpc>
                <a:spcPts val="1988"/>
              </a:lnSpc>
            </a:pPr>
            <a:r>
              <a:rPr lang="en-US" sz="1420">
                <a:solidFill>
                  <a:srgbClr val="000000"/>
                </a:solidFill>
                <a:latin typeface="Montserrat Bold"/>
              </a:rPr>
              <a:t>Genomics: In genomics, PCA is applied to gene expression data to identify patterns and correlations among genes. It helps in clustering similar genes and understanding the underlying biological mechanisms.</a:t>
            </a:r>
          </a:p>
          <a:p>
            <a:pPr algn="ctr">
              <a:lnSpc>
                <a:spcPts val="1988"/>
              </a:lnSpc>
            </a:pPr>
          </a:p>
          <a:p>
            <a:pPr algn="ctr">
              <a:lnSpc>
                <a:spcPts val="1988"/>
              </a:lnSpc>
            </a:pPr>
            <a:r>
              <a:rPr lang="en-US" sz="1420">
                <a:solidFill>
                  <a:srgbClr val="000000"/>
                </a:solidFill>
                <a:latin typeface="Montserrat Bold"/>
              </a:rPr>
              <a:t>Marketing and Customer Segmentation: PCA can be used in marketing to analyze customer data and identify groups of customers with similar behavior or preferences. This helps businesses in targeted marketing strategies and customer segmentation.</a:t>
            </a:r>
          </a:p>
          <a:p>
            <a:pPr algn="just">
              <a:lnSpc>
                <a:spcPts val="1988"/>
              </a:lnSpc>
            </a:pPr>
          </a:p>
          <a:p>
            <a:pPr algn="ctr">
              <a:lnSpc>
                <a:spcPts val="1988"/>
              </a:lnSpc>
            </a:pPr>
            <a:r>
              <a:rPr lang="en-US" sz="1420">
                <a:solidFill>
                  <a:srgbClr val="000000"/>
                </a:solidFill>
                <a:latin typeface="Montserrat Bold"/>
              </a:rPr>
              <a:t>Medical Imaging: In medical imaging, PCA can help in reducing the dimensionality of complex imaging data, such as MRI or CT scans, while retaining important diagnostic information. It aids in visualization, feature extraction, and pattern recognition.</a:t>
            </a:r>
          </a:p>
          <a:p>
            <a:pPr>
              <a:lnSpc>
                <a:spcPts val="1988"/>
              </a:lnSpc>
            </a:pPr>
          </a:p>
          <a:p>
            <a:pPr algn="ctr">
              <a:lnSpc>
                <a:spcPts val="1988"/>
              </a:lnSpc>
            </a:pPr>
            <a:r>
              <a:rPr lang="en-US" sz="1420">
                <a:solidFill>
                  <a:srgbClr val="000000"/>
                </a:solidFill>
                <a:latin typeface="Montserrat Bold"/>
              </a:rPr>
              <a:t>Manufacturing and Quality Control: PCA is used in manufacturing industries to analyze and monitor the quality of products by reducing the dimensionality of multivariate data obtained from sensors or quality control processes. It helps in detecting anomalies and improving product consistency.</a:t>
            </a:r>
          </a:p>
          <a:p>
            <a:pPr algn="ctr">
              <a:lnSpc>
                <a:spcPts val="1988"/>
              </a:lnSpc>
            </a:pPr>
          </a:p>
          <a:p>
            <a:pPr algn="ctr">
              <a:lnSpc>
                <a:spcPts val="1988"/>
              </a:lnSpc>
            </a:pPr>
            <a:r>
              <a:rPr lang="en-US" sz="1420">
                <a:solidFill>
                  <a:srgbClr val="000000"/>
                </a:solidFill>
                <a:latin typeface="Montserrat Bold"/>
              </a:rPr>
              <a:t>Climate and Environmental Sciences: PCA is applied to climate and environmental data to identify patterns and trends in variables such as temperature, precipitation, and atmospheric composition. It helps in understanding climate variability and predicting future changes.</a:t>
            </a:r>
          </a:p>
          <a:p>
            <a:pPr algn="ctr">
              <a:lnSpc>
                <a:spcPts val="1988"/>
              </a:lnSpc>
            </a:pPr>
          </a:p>
          <a:p>
            <a:pPr algn="ctr">
              <a:lnSpc>
                <a:spcPts val="1988"/>
              </a:lnSpc>
              <a:spcBef>
                <a:spcPct val="0"/>
              </a:spcBef>
            </a:pPr>
            <a:r>
              <a:rPr lang="en-US" sz="1420">
                <a:solidFill>
                  <a:srgbClr val="000000"/>
                </a:solidFill>
                <a:latin typeface="Montserrat Bold"/>
              </a:rPr>
              <a:t>Chemometrics: In chemistry, PCA is used to analyze complex data from spectroscopic techniques like mass spectrometry and chromatography. It helps in identifying chemical components, detecting outliers, and classifying samples.</a:t>
            </a:r>
          </a:p>
        </p:txBody>
      </p:sp>
      <p:sp>
        <p:nvSpPr>
          <p:cNvPr name="TextBox 9" id="9"/>
          <p:cNvSpPr txBox="true"/>
          <p:nvPr/>
        </p:nvSpPr>
        <p:spPr>
          <a:xfrm rot="0">
            <a:off x="5179128" y="1619917"/>
            <a:ext cx="7993856" cy="870587"/>
          </a:xfrm>
          <a:prstGeom prst="rect">
            <a:avLst/>
          </a:prstGeom>
        </p:spPr>
        <p:txBody>
          <a:bodyPr anchor="t" rtlCol="false" tIns="0" lIns="0" bIns="0" rIns="0">
            <a:spAutoFit/>
          </a:bodyPr>
          <a:lstStyle/>
          <a:p>
            <a:pPr algn="ctr">
              <a:lnSpc>
                <a:spcPts val="7139"/>
              </a:lnSpc>
              <a:spcBef>
                <a:spcPct val="0"/>
              </a:spcBef>
            </a:pPr>
            <a:r>
              <a:rPr lang="en-US" sz="5099">
                <a:solidFill>
                  <a:srgbClr val="06213C"/>
                </a:solidFill>
                <a:latin typeface="Montserrat Bold"/>
              </a:rPr>
              <a:t>Some more Application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1457325"/>
          </a:xfrm>
          <a:prstGeom prst="rect">
            <a:avLst/>
          </a:prstGeom>
          <a:solidFill>
            <a:srgbClr val="1E3048"/>
          </a:solidFill>
        </p:spPr>
      </p:sp>
      <p:sp>
        <p:nvSpPr>
          <p:cNvPr name="AutoShape 3" id="3"/>
          <p:cNvSpPr/>
          <p:nvPr/>
        </p:nvSpPr>
        <p:spPr>
          <a:xfrm rot="0">
            <a:off x="-1536078" y="1028700"/>
            <a:ext cx="6016578" cy="0"/>
          </a:xfrm>
          <a:prstGeom prst="line">
            <a:avLst/>
          </a:prstGeom>
          <a:ln cap="rnd" w="857250">
            <a:solidFill>
              <a:srgbClr val="43B4BE"/>
            </a:solidFill>
            <a:prstDash val="solid"/>
            <a:headEnd type="none" len="sm" w="sm"/>
            <a:tailEnd type="none" len="sm" w="sm"/>
          </a:ln>
        </p:spPr>
      </p:sp>
      <p:sp>
        <p:nvSpPr>
          <p:cNvPr name="Freeform 4" id="4"/>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400000">
            <a:off x="16041208" y="704772"/>
            <a:ext cx="2988478" cy="1505106"/>
          </a:xfrm>
          <a:custGeom>
            <a:avLst/>
            <a:gdLst/>
            <a:ahLst/>
            <a:cxnLst/>
            <a:rect r="r" b="b" t="t" l="l"/>
            <a:pathLst>
              <a:path h="1505106" w="2988478">
                <a:moveTo>
                  <a:pt x="0" y="0"/>
                </a:moveTo>
                <a:lnTo>
                  <a:pt x="2988478" y="0"/>
                </a:lnTo>
                <a:lnTo>
                  <a:pt x="2988478" y="1505106"/>
                </a:lnTo>
                <a:lnTo>
                  <a:pt x="0" y="15051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702512" y="8886184"/>
            <a:ext cx="556788" cy="556788"/>
          </a:xfrm>
          <a:custGeom>
            <a:avLst/>
            <a:gdLst/>
            <a:ahLst/>
            <a:cxnLst/>
            <a:rect r="r" b="b" t="t" l="l"/>
            <a:pathLst>
              <a:path h="556788" w="556788">
                <a:moveTo>
                  <a:pt x="0" y="0"/>
                </a:moveTo>
                <a:lnTo>
                  <a:pt x="556788" y="0"/>
                </a:lnTo>
                <a:lnTo>
                  <a:pt x="556788" y="556788"/>
                </a:lnTo>
                <a:lnTo>
                  <a:pt x="0" y="5567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4221011" y="8967411"/>
            <a:ext cx="2220703" cy="356235"/>
          </a:xfrm>
          <a:prstGeom prst="rect">
            <a:avLst/>
          </a:prstGeom>
        </p:spPr>
        <p:txBody>
          <a:bodyPr anchor="t" rtlCol="false" tIns="0" lIns="0" bIns="0" rIns="0">
            <a:spAutoFit/>
          </a:bodyPr>
          <a:lstStyle/>
          <a:p>
            <a:pPr algn="r">
              <a:lnSpc>
                <a:spcPts val="2940"/>
              </a:lnSpc>
            </a:pPr>
            <a:r>
              <a:rPr lang="en-US" sz="2100">
                <a:solidFill>
                  <a:srgbClr val="1E3048"/>
                </a:solidFill>
                <a:latin typeface="Montserrat"/>
              </a:rPr>
              <a:t>Next Page</a:t>
            </a:r>
          </a:p>
        </p:txBody>
      </p:sp>
      <p:sp>
        <p:nvSpPr>
          <p:cNvPr name="TextBox 8" id="8"/>
          <p:cNvSpPr txBox="true"/>
          <p:nvPr/>
        </p:nvSpPr>
        <p:spPr>
          <a:xfrm rot="0">
            <a:off x="1028700" y="6960654"/>
            <a:ext cx="15754194" cy="1910210"/>
          </a:xfrm>
          <a:prstGeom prst="rect">
            <a:avLst/>
          </a:prstGeom>
        </p:spPr>
        <p:txBody>
          <a:bodyPr anchor="t" rtlCol="false" tIns="0" lIns="0" bIns="0" rIns="0">
            <a:spAutoFit/>
          </a:bodyPr>
          <a:lstStyle/>
          <a:p>
            <a:pPr>
              <a:lnSpc>
                <a:spcPts val="2593"/>
              </a:lnSpc>
              <a:spcBef>
                <a:spcPct val="0"/>
              </a:spcBef>
            </a:pPr>
            <a:r>
              <a:rPr lang="en-US" sz="1852">
                <a:solidFill>
                  <a:srgbClr val="000000"/>
                </a:solidFill>
                <a:latin typeface="Montserrat Bold"/>
              </a:rPr>
              <a:t>"Principal Component Analysis (PCA) stands as a powerful mathematical tool with widespread applications across various fields. By extracting essential information from high-dimensional datasets, PCA aids in dimensionality reduction, data visualization, and pattern recognition. Its ability to uncover underlying structures and relationships within data facilitates better decision-making processes in fields ranging from finance and marketing to genomics and image processing. As we continue to delve into the realm of data analysis and exploration, PCA remains a cornerstone technique, providing valuable insights and paving the way for further advancements in understanding complex datasets."</a:t>
            </a:r>
          </a:p>
        </p:txBody>
      </p:sp>
      <p:sp>
        <p:nvSpPr>
          <p:cNvPr name="TextBox 9" id="9"/>
          <p:cNvSpPr txBox="true"/>
          <p:nvPr/>
        </p:nvSpPr>
        <p:spPr>
          <a:xfrm rot="0">
            <a:off x="6902732" y="5598587"/>
            <a:ext cx="3779639" cy="870587"/>
          </a:xfrm>
          <a:prstGeom prst="rect">
            <a:avLst/>
          </a:prstGeom>
        </p:spPr>
        <p:txBody>
          <a:bodyPr anchor="t" rtlCol="false" tIns="0" lIns="0" bIns="0" rIns="0">
            <a:spAutoFit/>
          </a:bodyPr>
          <a:lstStyle/>
          <a:p>
            <a:pPr algn="ctr">
              <a:lnSpc>
                <a:spcPts val="7139"/>
              </a:lnSpc>
              <a:spcBef>
                <a:spcPct val="0"/>
              </a:spcBef>
            </a:pPr>
            <a:r>
              <a:rPr lang="en-US" sz="5099">
                <a:solidFill>
                  <a:srgbClr val="06213C"/>
                </a:solidFill>
                <a:latin typeface="Montserrat Bold"/>
              </a:rPr>
              <a:t>Conclusion</a:t>
            </a:r>
          </a:p>
        </p:txBody>
      </p:sp>
      <p:sp>
        <p:nvSpPr>
          <p:cNvPr name="TextBox 10" id="10"/>
          <p:cNvSpPr txBox="true"/>
          <p:nvPr/>
        </p:nvSpPr>
        <p:spPr>
          <a:xfrm rot="0">
            <a:off x="7655901" y="2080977"/>
            <a:ext cx="2273300" cy="870587"/>
          </a:xfrm>
          <a:prstGeom prst="rect">
            <a:avLst/>
          </a:prstGeom>
        </p:spPr>
        <p:txBody>
          <a:bodyPr anchor="t" rtlCol="false" tIns="0" lIns="0" bIns="0" rIns="0">
            <a:spAutoFit/>
          </a:bodyPr>
          <a:lstStyle/>
          <a:p>
            <a:pPr algn="ctr">
              <a:lnSpc>
                <a:spcPts val="7139"/>
              </a:lnSpc>
            </a:pPr>
            <a:r>
              <a:rPr lang="en-US" sz="5099">
                <a:solidFill>
                  <a:srgbClr val="06213C"/>
                </a:solidFill>
                <a:latin typeface="Montserrat Bold"/>
              </a:rPr>
              <a:t>Future</a:t>
            </a:r>
          </a:p>
        </p:txBody>
      </p:sp>
      <p:sp>
        <p:nvSpPr>
          <p:cNvPr name="TextBox 11" id="11"/>
          <p:cNvSpPr txBox="true"/>
          <p:nvPr/>
        </p:nvSpPr>
        <p:spPr>
          <a:xfrm rot="0">
            <a:off x="802208" y="2940494"/>
            <a:ext cx="15980686" cy="2192140"/>
          </a:xfrm>
          <a:prstGeom prst="rect">
            <a:avLst/>
          </a:prstGeom>
        </p:spPr>
        <p:txBody>
          <a:bodyPr anchor="t" rtlCol="false" tIns="0" lIns="0" bIns="0" rIns="0">
            <a:spAutoFit/>
          </a:bodyPr>
          <a:lstStyle/>
          <a:p>
            <a:pPr>
              <a:lnSpc>
                <a:spcPts val="2548"/>
              </a:lnSpc>
              <a:spcBef>
                <a:spcPct val="0"/>
              </a:spcBef>
            </a:pPr>
            <a:r>
              <a:rPr lang="en-US" sz="1820">
                <a:solidFill>
                  <a:srgbClr val="000000"/>
                </a:solidFill>
                <a:latin typeface="Montserrat Bold"/>
              </a:rPr>
              <a:t>Looking ahead, PCA is poised to continue playing a significant role in data analysis and machine learning. As technology advances and the volume of data grows exponentially, PCA's ability to handle high-dimensional datasets and extract meaningful information will become increasingly valuable. Moreover, with the emergence of more sophisticated algorithms and computational techniques, we can expect further refinements and enhancements to PCA, enabling it to address even more complex and diverse datasets. Additionally, PCA is likely to find applications in new domains and industries as researchers and practitioners uncover novel ways to leverage its capabilities. Overall, the future of PCA appears promising, with ongoing research and innovation paving the way for its continued evolution and adoption in data-driven decision-making processes.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003"/>
            <a:ext cx="18288000" cy="10679162"/>
          </a:xfrm>
          <a:custGeom>
            <a:avLst/>
            <a:gdLst/>
            <a:ahLst/>
            <a:cxnLst/>
            <a:rect r="r" b="b" t="t" l="l"/>
            <a:pathLst>
              <a:path h="10679162" w="18288000">
                <a:moveTo>
                  <a:pt x="0" y="0"/>
                </a:moveTo>
                <a:lnTo>
                  <a:pt x="18288000" y="0"/>
                </a:lnTo>
                <a:lnTo>
                  <a:pt x="18288000" y="10679162"/>
                </a:lnTo>
                <a:lnTo>
                  <a:pt x="0" y="10679162"/>
                </a:lnTo>
                <a:lnTo>
                  <a:pt x="0" y="0"/>
                </a:lnTo>
                <a:close/>
              </a:path>
            </a:pathLst>
          </a:custGeom>
          <a:blipFill>
            <a:blip r:embed="rId2"/>
            <a:stretch>
              <a:fillRect l="0" t="-20875" r="0" b="-7561"/>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1457325"/>
          </a:xfrm>
          <a:prstGeom prst="rect">
            <a:avLst/>
          </a:prstGeom>
          <a:solidFill>
            <a:srgbClr val="1E3048"/>
          </a:solidFill>
        </p:spPr>
      </p:sp>
      <p:sp>
        <p:nvSpPr>
          <p:cNvPr name="AutoShape 3" id="3"/>
          <p:cNvSpPr/>
          <p:nvPr/>
        </p:nvSpPr>
        <p:spPr>
          <a:xfrm rot="0">
            <a:off x="-1536078" y="1028700"/>
            <a:ext cx="6016578" cy="0"/>
          </a:xfrm>
          <a:prstGeom prst="line">
            <a:avLst/>
          </a:prstGeom>
          <a:ln cap="rnd" w="857250">
            <a:solidFill>
              <a:srgbClr val="43B4BE"/>
            </a:solidFill>
            <a:prstDash val="solid"/>
            <a:headEnd type="none" len="sm" w="sm"/>
            <a:tailEnd type="none" len="sm" w="sm"/>
          </a:ln>
        </p:spPr>
      </p:sp>
      <p:sp>
        <p:nvSpPr>
          <p:cNvPr name="Freeform 4" id="4"/>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702512" y="9716797"/>
            <a:ext cx="437461" cy="437461"/>
          </a:xfrm>
          <a:custGeom>
            <a:avLst/>
            <a:gdLst/>
            <a:ahLst/>
            <a:cxnLst/>
            <a:rect r="r" b="b" t="t" l="l"/>
            <a:pathLst>
              <a:path h="437461" w="437461">
                <a:moveTo>
                  <a:pt x="0" y="0"/>
                </a:moveTo>
                <a:lnTo>
                  <a:pt x="437462" y="0"/>
                </a:lnTo>
                <a:lnTo>
                  <a:pt x="437462" y="437461"/>
                </a:lnTo>
                <a:lnTo>
                  <a:pt x="0" y="4374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110684" y="7150895"/>
            <a:ext cx="1644305" cy="423034"/>
          </a:xfrm>
          <a:prstGeom prst="rect">
            <a:avLst/>
          </a:prstGeom>
        </p:spPr>
        <p:txBody>
          <a:bodyPr anchor="t" rtlCol="false" tIns="0" lIns="0" bIns="0" rIns="0">
            <a:spAutoFit/>
          </a:bodyPr>
          <a:lstStyle/>
          <a:p>
            <a:pPr algn="ctr">
              <a:lnSpc>
                <a:spcPts val="3235"/>
              </a:lnSpc>
            </a:pPr>
            <a:r>
              <a:rPr lang="en-US" sz="2838">
                <a:solidFill>
                  <a:srgbClr val="FFFFFF"/>
                </a:solidFill>
                <a:latin typeface="Montserrat Classic"/>
              </a:rPr>
              <a:t>2020</a:t>
            </a:r>
          </a:p>
        </p:txBody>
      </p:sp>
      <p:sp>
        <p:nvSpPr>
          <p:cNvPr name="TextBox 7" id="7"/>
          <p:cNvSpPr txBox="true"/>
          <p:nvPr/>
        </p:nvSpPr>
        <p:spPr>
          <a:xfrm rot="0">
            <a:off x="4929054" y="1634836"/>
            <a:ext cx="8079699" cy="532257"/>
          </a:xfrm>
          <a:prstGeom prst="rect">
            <a:avLst/>
          </a:prstGeom>
        </p:spPr>
        <p:txBody>
          <a:bodyPr anchor="t" rtlCol="false" tIns="0" lIns="0" bIns="0" rIns="0">
            <a:spAutoFit/>
          </a:bodyPr>
          <a:lstStyle/>
          <a:p>
            <a:pPr>
              <a:lnSpc>
                <a:spcPts val="4104"/>
              </a:lnSpc>
            </a:pPr>
            <a:r>
              <a:rPr lang="en-US" sz="3600">
                <a:solidFill>
                  <a:srgbClr val="06213C"/>
                </a:solidFill>
                <a:latin typeface="Montserrat Classic"/>
              </a:rPr>
              <a:t>PRINCIPAL COMPONENT ANALYSIS</a:t>
            </a:r>
          </a:p>
        </p:txBody>
      </p:sp>
      <p:sp>
        <p:nvSpPr>
          <p:cNvPr name="TextBox 8" id="8"/>
          <p:cNvSpPr txBox="true"/>
          <p:nvPr/>
        </p:nvSpPr>
        <p:spPr>
          <a:xfrm rot="0">
            <a:off x="12041508" y="3776070"/>
            <a:ext cx="4795389" cy="1099185"/>
          </a:xfrm>
          <a:prstGeom prst="rect">
            <a:avLst/>
          </a:prstGeom>
        </p:spPr>
        <p:txBody>
          <a:bodyPr anchor="t" rtlCol="false" tIns="0" lIns="0" bIns="0" rIns="0">
            <a:spAutoFit/>
          </a:bodyPr>
          <a:lstStyle/>
          <a:p>
            <a:pPr>
              <a:lnSpc>
                <a:spcPts val="2940"/>
              </a:lnSpc>
            </a:pPr>
            <a:r>
              <a:rPr lang="en-US" sz="2100">
                <a:solidFill>
                  <a:srgbClr val="FFFFFF"/>
                </a:solidFill>
                <a:latin typeface="Montserrat"/>
              </a:rPr>
              <a:t>Principal components analysis (PCA) is a technique that can be used to simplify a dataset</a:t>
            </a:r>
          </a:p>
        </p:txBody>
      </p:sp>
      <p:sp>
        <p:nvSpPr>
          <p:cNvPr name="TextBox 9" id="9"/>
          <p:cNvSpPr txBox="true"/>
          <p:nvPr/>
        </p:nvSpPr>
        <p:spPr>
          <a:xfrm rot="0">
            <a:off x="14221011" y="9738360"/>
            <a:ext cx="2220703" cy="356235"/>
          </a:xfrm>
          <a:prstGeom prst="rect">
            <a:avLst/>
          </a:prstGeom>
        </p:spPr>
        <p:txBody>
          <a:bodyPr anchor="t" rtlCol="false" tIns="0" lIns="0" bIns="0" rIns="0">
            <a:spAutoFit/>
          </a:bodyPr>
          <a:lstStyle/>
          <a:p>
            <a:pPr algn="r">
              <a:lnSpc>
                <a:spcPts val="2940"/>
              </a:lnSpc>
            </a:pPr>
            <a:r>
              <a:rPr lang="en-US" sz="2100">
                <a:solidFill>
                  <a:srgbClr val="1E3048"/>
                </a:solidFill>
                <a:latin typeface="Montserrat"/>
              </a:rPr>
              <a:t>Next Page</a:t>
            </a:r>
          </a:p>
        </p:txBody>
      </p:sp>
      <p:sp>
        <p:nvSpPr>
          <p:cNvPr name="TextBox 10" id="10"/>
          <p:cNvSpPr txBox="true"/>
          <p:nvPr/>
        </p:nvSpPr>
        <p:spPr>
          <a:xfrm rot="0">
            <a:off x="1932836" y="1177322"/>
            <a:ext cx="2532984" cy="537846"/>
          </a:xfrm>
          <a:prstGeom prst="rect">
            <a:avLst/>
          </a:prstGeom>
        </p:spPr>
        <p:txBody>
          <a:bodyPr anchor="t" rtlCol="false" tIns="0" lIns="0" bIns="0" rIns="0">
            <a:spAutoFit/>
          </a:bodyPr>
          <a:lstStyle/>
          <a:p>
            <a:pPr>
              <a:lnSpc>
                <a:spcPts val="4479"/>
              </a:lnSpc>
            </a:pPr>
            <a:r>
              <a:rPr lang="en-US" sz="3199" spc="47">
                <a:solidFill>
                  <a:srgbClr val="FFFFFF"/>
                </a:solidFill>
                <a:latin typeface="Montserrat Classic"/>
              </a:rPr>
              <a:t>P.C.A</a:t>
            </a:r>
          </a:p>
        </p:txBody>
      </p:sp>
      <p:sp>
        <p:nvSpPr>
          <p:cNvPr name="Freeform 11" id="11"/>
          <p:cNvSpPr/>
          <p:nvPr/>
        </p:nvSpPr>
        <p:spPr>
          <a:xfrm flipH="false" flipV="false" rot="-10800000">
            <a:off x="16441714" y="1447800"/>
            <a:ext cx="3083349" cy="1552887"/>
          </a:xfrm>
          <a:custGeom>
            <a:avLst/>
            <a:gdLst/>
            <a:ahLst/>
            <a:cxnLst/>
            <a:rect r="r" b="b" t="t" l="l"/>
            <a:pathLst>
              <a:path h="1552887" w="3083349">
                <a:moveTo>
                  <a:pt x="0" y="0"/>
                </a:moveTo>
                <a:lnTo>
                  <a:pt x="3083349" y="0"/>
                </a:lnTo>
                <a:lnTo>
                  <a:pt x="3083349" y="1552887"/>
                </a:lnTo>
                <a:lnTo>
                  <a:pt x="0" y="15528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245473" y="2195668"/>
            <a:ext cx="16196241" cy="7527193"/>
          </a:xfrm>
          <a:prstGeom prst="rect">
            <a:avLst/>
          </a:prstGeom>
        </p:spPr>
        <p:txBody>
          <a:bodyPr anchor="t" rtlCol="false" tIns="0" lIns="0" bIns="0" rIns="0">
            <a:spAutoFit/>
          </a:bodyPr>
          <a:lstStyle/>
          <a:p>
            <a:pPr algn="ctr">
              <a:lnSpc>
                <a:spcPts val="2490"/>
              </a:lnSpc>
            </a:pPr>
            <a:r>
              <a:rPr lang="en-US" sz="1778">
                <a:solidFill>
                  <a:srgbClr val="000000"/>
                </a:solidFill>
                <a:latin typeface="Montserrat"/>
              </a:rPr>
              <a:t>Principal Component Analysis (PCA) is a statistical method used for reducing the dimensionality of high-dimensional data while preserving most of its important information. It does this by transforming the original variables into a new set of variables, called principal components, which are linear combinations of the original variables.</a:t>
            </a:r>
          </a:p>
          <a:p>
            <a:pPr algn="ctr">
              <a:lnSpc>
                <a:spcPts val="2490"/>
              </a:lnSpc>
            </a:pPr>
          </a:p>
          <a:p>
            <a:pPr algn="ctr">
              <a:lnSpc>
                <a:spcPts val="2490"/>
              </a:lnSpc>
            </a:pPr>
            <a:r>
              <a:rPr lang="en-US" sz="1778">
                <a:solidFill>
                  <a:srgbClr val="000000"/>
                </a:solidFill>
                <a:latin typeface="Montserrat"/>
              </a:rPr>
              <a:t>1. </a:t>
            </a:r>
            <a:r>
              <a:rPr lang="en-US" sz="1778">
                <a:solidFill>
                  <a:srgbClr val="000000"/>
                </a:solidFill>
                <a:latin typeface="Montserrat Bold"/>
              </a:rPr>
              <a:t>Dimensionality Reduction</a:t>
            </a:r>
            <a:r>
              <a:rPr lang="en-US" sz="1778">
                <a:solidFill>
                  <a:srgbClr val="000000"/>
                </a:solidFill>
                <a:latin typeface="Montserrat"/>
              </a:rPr>
              <a:t>: PCA helps in simplifying the complexity of high-dimensional data by projecting it onto a lower-dimensional subspace.</a:t>
            </a:r>
          </a:p>
          <a:p>
            <a:pPr algn="ctr">
              <a:lnSpc>
                <a:spcPts val="2490"/>
              </a:lnSpc>
            </a:pPr>
          </a:p>
          <a:p>
            <a:pPr algn="ctr">
              <a:lnSpc>
                <a:spcPts val="2490"/>
              </a:lnSpc>
            </a:pPr>
            <a:r>
              <a:rPr lang="en-US" sz="1778">
                <a:solidFill>
                  <a:srgbClr val="000000"/>
                </a:solidFill>
                <a:latin typeface="Montserrat"/>
              </a:rPr>
              <a:t>2.</a:t>
            </a:r>
            <a:r>
              <a:rPr lang="en-US" sz="1778">
                <a:solidFill>
                  <a:srgbClr val="000000"/>
                </a:solidFill>
                <a:latin typeface="Montserrat Bold"/>
              </a:rPr>
              <a:t> Orthogonal Transformation</a:t>
            </a:r>
            <a:r>
              <a:rPr lang="en-US" sz="1778">
                <a:solidFill>
                  <a:srgbClr val="000000"/>
                </a:solidFill>
                <a:latin typeface="Montserrat"/>
              </a:rPr>
              <a:t>: PCA transforms the original variables into a set of linearly uncorrelated variables called principal components.</a:t>
            </a:r>
          </a:p>
          <a:p>
            <a:pPr algn="ctr">
              <a:lnSpc>
                <a:spcPts val="2490"/>
              </a:lnSpc>
            </a:pPr>
          </a:p>
          <a:p>
            <a:pPr algn="ctr">
              <a:lnSpc>
                <a:spcPts val="2490"/>
              </a:lnSpc>
            </a:pPr>
            <a:r>
              <a:rPr lang="en-US" sz="1778">
                <a:solidFill>
                  <a:srgbClr val="000000"/>
                </a:solidFill>
                <a:latin typeface="Montserrat"/>
              </a:rPr>
              <a:t>3. </a:t>
            </a:r>
            <a:r>
              <a:rPr lang="en-US" sz="1778">
                <a:solidFill>
                  <a:srgbClr val="000000"/>
                </a:solidFill>
                <a:latin typeface="Montserrat Bold"/>
              </a:rPr>
              <a:t>Variance Maximization</a:t>
            </a:r>
            <a:r>
              <a:rPr lang="en-US" sz="1778">
                <a:solidFill>
                  <a:srgbClr val="000000"/>
                </a:solidFill>
                <a:latin typeface="Montserrat"/>
              </a:rPr>
              <a:t>: The first principal component accounts for the maximum variance in the data, followed by subsequent components in decreasing order of variance. This means that the first few principal components capture most of the variability in the data.</a:t>
            </a:r>
          </a:p>
          <a:p>
            <a:pPr algn="ctr">
              <a:lnSpc>
                <a:spcPts val="2490"/>
              </a:lnSpc>
            </a:pPr>
          </a:p>
          <a:p>
            <a:pPr algn="ctr">
              <a:lnSpc>
                <a:spcPts val="2490"/>
              </a:lnSpc>
            </a:pPr>
            <a:r>
              <a:rPr lang="en-US" sz="1778">
                <a:solidFill>
                  <a:srgbClr val="000000"/>
                </a:solidFill>
                <a:latin typeface="Montserrat"/>
              </a:rPr>
              <a:t>4. </a:t>
            </a:r>
            <a:r>
              <a:rPr lang="en-US" sz="1778">
                <a:solidFill>
                  <a:srgbClr val="000000"/>
                </a:solidFill>
                <a:latin typeface="Montserrat Bold"/>
              </a:rPr>
              <a:t>Eigenvalue Decomposition</a:t>
            </a:r>
            <a:r>
              <a:rPr lang="en-US" sz="1778">
                <a:solidFill>
                  <a:srgbClr val="000000"/>
                </a:solidFill>
                <a:latin typeface="Montserrat"/>
              </a:rPr>
              <a:t>: PCA typically involves computing the eigenvalues and eigenvectors of the covariance matrix of the original data. The eigenvectors represent the directions of maximum variance, while the eigenvalues indicate the amount of variance explained by each eigenvector.</a:t>
            </a:r>
          </a:p>
          <a:p>
            <a:pPr algn="ctr">
              <a:lnSpc>
                <a:spcPts val="2490"/>
              </a:lnSpc>
            </a:pPr>
          </a:p>
          <a:p>
            <a:pPr algn="ctr">
              <a:lnSpc>
                <a:spcPts val="2490"/>
              </a:lnSpc>
            </a:pPr>
            <a:r>
              <a:rPr lang="en-US" sz="1778">
                <a:solidFill>
                  <a:srgbClr val="000000"/>
                </a:solidFill>
                <a:latin typeface="Montserrat"/>
              </a:rPr>
              <a:t>5. </a:t>
            </a:r>
            <a:r>
              <a:rPr lang="en-US" sz="1778">
                <a:solidFill>
                  <a:srgbClr val="000000"/>
                </a:solidFill>
                <a:latin typeface="Montserrat Bold"/>
              </a:rPr>
              <a:t>Component Interpretation</a:t>
            </a:r>
            <a:r>
              <a:rPr lang="en-US" sz="1778">
                <a:solidFill>
                  <a:srgbClr val="000000"/>
                </a:solidFill>
                <a:latin typeface="Montserrat"/>
              </a:rPr>
              <a:t>: Each principal component is a linear combination of the original variables, and they represent different patterns or directions of variation in the data. These components can be interpreted to understand the underlying structure of the data.</a:t>
            </a:r>
          </a:p>
          <a:p>
            <a:pPr algn="ctr">
              <a:lnSpc>
                <a:spcPts val="2490"/>
              </a:lnSpc>
            </a:pPr>
          </a:p>
          <a:p>
            <a:pPr algn="ctr">
              <a:lnSpc>
                <a:spcPts val="2490"/>
              </a:lnSpc>
            </a:pPr>
            <a:r>
              <a:rPr lang="en-US" sz="1778">
                <a:solidFill>
                  <a:srgbClr val="000000"/>
                </a:solidFill>
                <a:latin typeface="Montserrat"/>
              </a:rPr>
              <a:t>6. </a:t>
            </a:r>
            <a:r>
              <a:rPr lang="en-US" sz="1778">
                <a:solidFill>
                  <a:srgbClr val="000000"/>
                </a:solidFill>
                <a:latin typeface="Montserrat Bold"/>
              </a:rPr>
              <a:t>Data Reconstruction</a:t>
            </a:r>
            <a:r>
              <a:rPr lang="en-US" sz="1778">
                <a:solidFill>
                  <a:srgbClr val="000000"/>
                </a:solidFill>
                <a:latin typeface="Montserrat"/>
              </a:rPr>
              <a:t>: PCA allows for the reconstruction of the original data from the principal components, albeit with some loss of information due to dimensionality reduction.</a:t>
            </a:r>
          </a:p>
          <a:p>
            <a:pPr algn="ctr">
              <a:lnSpc>
                <a:spcPts val="2490"/>
              </a:lnSpc>
            </a:pPr>
          </a:p>
          <a:p>
            <a:pPr algn="ctr">
              <a:lnSpc>
                <a:spcPts val="2490"/>
              </a:lnSpc>
              <a:spcBef>
                <a:spcPct val="0"/>
              </a:spcBef>
            </a:pPr>
            <a:r>
              <a:rPr lang="en-US" sz="1778">
                <a:solidFill>
                  <a:srgbClr val="000000"/>
                </a:solidFill>
                <a:latin typeface="Montserrat Bold"/>
              </a:rPr>
              <a:t>PCA is widely used in various fields such as machine learning, data visualization, feature extraction, and noise reduction. It helps in uncovering the underlying structure in high-dimensional data and simplifying complex datasets for easier analysis and interpretation.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1457325"/>
          </a:xfrm>
          <a:prstGeom prst="rect">
            <a:avLst/>
          </a:prstGeom>
          <a:solidFill>
            <a:srgbClr val="1E3048"/>
          </a:solidFill>
        </p:spPr>
      </p:sp>
      <p:sp>
        <p:nvSpPr>
          <p:cNvPr name="AutoShape 3" id="3"/>
          <p:cNvSpPr/>
          <p:nvPr/>
        </p:nvSpPr>
        <p:spPr>
          <a:xfrm rot="0">
            <a:off x="-1536078" y="1028700"/>
            <a:ext cx="6016578" cy="0"/>
          </a:xfrm>
          <a:prstGeom prst="line">
            <a:avLst/>
          </a:prstGeom>
          <a:ln cap="rnd" w="857250">
            <a:solidFill>
              <a:srgbClr val="43B4BE"/>
            </a:solidFill>
            <a:prstDash val="solid"/>
            <a:headEnd type="none" len="sm" w="sm"/>
            <a:tailEnd type="none" len="sm" w="sm"/>
          </a:ln>
        </p:spPr>
      </p:sp>
      <p:sp>
        <p:nvSpPr>
          <p:cNvPr name="Freeform 4" id="4"/>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702512" y="9716797"/>
            <a:ext cx="437461" cy="437461"/>
          </a:xfrm>
          <a:custGeom>
            <a:avLst/>
            <a:gdLst/>
            <a:ahLst/>
            <a:cxnLst/>
            <a:rect r="r" b="b" t="t" l="l"/>
            <a:pathLst>
              <a:path h="437461" w="437461">
                <a:moveTo>
                  <a:pt x="0" y="0"/>
                </a:moveTo>
                <a:lnTo>
                  <a:pt x="437462" y="0"/>
                </a:lnTo>
                <a:lnTo>
                  <a:pt x="437462" y="437461"/>
                </a:lnTo>
                <a:lnTo>
                  <a:pt x="0" y="4374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110684" y="7150895"/>
            <a:ext cx="1644305" cy="423034"/>
          </a:xfrm>
          <a:prstGeom prst="rect">
            <a:avLst/>
          </a:prstGeom>
        </p:spPr>
        <p:txBody>
          <a:bodyPr anchor="t" rtlCol="false" tIns="0" lIns="0" bIns="0" rIns="0">
            <a:spAutoFit/>
          </a:bodyPr>
          <a:lstStyle/>
          <a:p>
            <a:pPr algn="ctr">
              <a:lnSpc>
                <a:spcPts val="3235"/>
              </a:lnSpc>
            </a:pPr>
            <a:r>
              <a:rPr lang="en-US" sz="2838">
                <a:solidFill>
                  <a:srgbClr val="FFFFFF"/>
                </a:solidFill>
                <a:latin typeface="Montserrat Classic"/>
              </a:rPr>
              <a:t>2020</a:t>
            </a:r>
          </a:p>
        </p:txBody>
      </p:sp>
      <p:sp>
        <p:nvSpPr>
          <p:cNvPr name="TextBox 7" id="7"/>
          <p:cNvSpPr txBox="true"/>
          <p:nvPr/>
        </p:nvSpPr>
        <p:spPr>
          <a:xfrm rot="0">
            <a:off x="4763735" y="1484345"/>
            <a:ext cx="10567627" cy="532257"/>
          </a:xfrm>
          <a:prstGeom prst="rect">
            <a:avLst/>
          </a:prstGeom>
        </p:spPr>
        <p:txBody>
          <a:bodyPr anchor="t" rtlCol="false" tIns="0" lIns="0" bIns="0" rIns="0">
            <a:spAutoFit/>
          </a:bodyPr>
          <a:lstStyle/>
          <a:p>
            <a:pPr>
              <a:lnSpc>
                <a:spcPts val="4104"/>
              </a:lnSpc>
            </a:pPr>
            <a:r>
              <a:rPr lang="en-US" sz="3600">
                <a:solidFill>
                  <a:srgbClr val="06213C"/>
                </a:solidFill>
                <a:latin typeface="Montserrat Classic"/>
              </a:rPr>
              <a:t>PCA rely on following Mathematical Concept:-</a:t>
            </a:r>
          </a:p>
        </p:txBody>
      </p:sp>
      <p:sp>
        <p:nvSpPr>
          <p:cNvPr name="TextBox 8" id="8"/>
          <p:cNvSpPr txBox="true"/>
          <p:nvPr/>
        </p:nvSpPr>
        <p:spPr>
          <a:xfrm rot="0">
            <a:off x="12041508" y="3776070"/>
            <a:ext cx="4795389" cy="1099185"/>
          </a:xfrm>
          <a:prstGeom prst="rect">
            <a:avLst/>
          </a:prstGeom>
        </p:spPr>
        <p:txBody>
          <a:bodyPr anchor="t" rtlCol="false" tIns="0" lIns="0" bIns="0" rIns="0">
            <a:spAutoFit/>
          </a:bodyPr>
          <a:lstStyle/>
          <a:p>
            <a:pPr>
              <a:lnSpc>
                <a:spcPts val="2940"/>
              </a:lnSpc>
            </a:pPr>
            <a:r>
              <a:rPr lang="en-US" sz="2100">
                <a:solidFill>
                  <a:srgbClr val="FFFFFF"/>
                </a:solidFill>
                <a:latin typeface="Montserrat"/>
              </a:rPr>
              <a:t>Principal components analysis (PCA) is a technique that can be used to simplify a dataset</a:t>
            </a:r>
          </a:p>
        </p:txBody>
      </p:sp>
      <p:sp>
        <p:nvSpPr>
          <p:cNvPr name="TextBox 9" id="9"/>
          <p:cNvSpPr txBox="true"/>
          <p:nvPr/>
        </p:nvSpPr>
        <p:spPr>
          <a:xfrm rot="0">
            <a:off x="14221011" y="9738360"/>
            <a:ext cx="2220703" cy="356235"/>
          </a:xfrm>
          <a:prstGeom prst="rect">
            <a:avLst/>
          </a:prstGeom>
        </p:spPr>
        <p:txBody>
          <a:bodyPr anchor="t" rtlCol="false" tIns="0" lIns="0" bIns="0" rIns="0">
            <a:spAutoFit/>
          </a:bodyPr>
          <a:lstStyle/>
          <a:p>
            <a:pPr algn="r">
              <a:lnSpc>
                <a:spcPts val="2940"/>
              </a:lnSpc>
            </a:pPr>
            <a:r>
              <a:rPr lang="en-US" sz="2100">
                <a:solidFill>
                  <a:srgbClr val="1E3048"/>
                </a:solidFill>
                <a:latin typeface="Montserrat"/>
              </a:rPr>
              <a:t>Next Page</a:t>
            </a:r>
          </a:p>
        </p:txBody>
      </p:sp>
      <p:sp>
        <p:nvSpPr>
          <p:cNvPr name="TextBox 10" id="10"/>
          <p:cNvSpPr txBox="true"/>
          <p:nvPr/>
        </p:nvSpPr>
        <p:spPr>
          <a:xfrm rot="0">
            <a:off x="1932836" y="1177322"/>
            <a:ext cx="2532984" cy="537846"/>
          </a:xfrm>
          <a:prstGeom prst="rect">
            <a:avLst/>
          </a:prstGeom>
        </p:spPr>
        <p:txBody>
          <a:bodyPr anchor="t" rtlCol="false" tIns="0" lIns="0" bIns="0" rIns="0">
            <a:spAutoFit/>
          </a:bodyPr>
          <a:lstStyle/>
          <a:p>
            <a:pPr>
              <a:lnSpc>
                <a:spcPts val="4479"/>
              </a:lnSpc>
            </a:pPr>
            <a:r>
              <a:rPr lang="en-US" sz="3199" spc="47">
                <a:solidFill>
                  <a:srgbClr val="FFFFFF"/>
                </a:solidFill>
                <a:latin typeface="Montserrat Classic"/>
              </a:rPr>
              <a:t>P.C.A</a:t>
            </a:r>
          </a:p>
        </p:txBody>
      </p:sp>
      <p:sp>
        <p:nvSpPr>
          <p:cNvPr name="Freeform 11" id="11"/>
          <p:cNvSpPr/>
          <p:nvPr/>
        </p:nvSpPr>
        <p:spPr>
          <a:xfrm flipH="false" flipV="false" rot="-10800000">
            <a:off x="16441714" y="1447800"/>
            <a:ext cx="3083349" cy="1552887"/>
          </a:xfrm>
          <a:custGeom>
            <a:avLst/>
            <a:gdLst/>
            <a:ahLst/>
            <a:cxnLst/>
            <a:rect r="r" b="b" t="t" l="l"/>
            <a:pathLst>
              <a:path h="1552887" w="3083349">
                <a:moveTo>
                  <a:pt x="0" y="0"/>
                </a:moveTo>
                <a:lnTo>
                  <a:pt x="3083349" y="0"/>
                </a:lnTo>
                <a:lnTo>
                  <a:pt x="3083349" y="1552887"/>
                </a:lnTo>
                <a:lnTo>
                  <a:pt x="0" y="15528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245473" y="2195668"/>
            <a:ext cx="16894501" cy="8155843"/>
          </a:xfrm>
          <a:prstGeom prst="rect">
            <a:avLst/>
          </a:prstGeom>
        </p:spPr>
        <p:txBody>
          <a:bodyPr anchor="t" rtlCol="false" tIns="0" lIns="0" bIns="0" rIns="0">
            <a:spAutoFit/>
          </a:bodyPr>
          <a:lstStyle/>
          <a:p>
            <a:pPr algn="ctr">
              <a:lnSpc>
                <a:spcPts val="2490"/>
              </a:lnSpc>
            </a:pPr>
            <a:r>
              <a:rPr lang="en-US" sz="1778">
                <a:solidFill>
                  <a:srgbClr val="000000"/>
                </a:solidFill>
                <a:latin typeface="Montserrat Bold"/>
              </a:rPr>
              <a:t>Linear Algebra: PCA involves matrix operations extensively. The mathematical foundation of PCA lies in linear algebra, particularly in concepts such as eigenvectors, eigenvalues, matrix multiplication, and singular value decomposition (SVD). These concepts are used to compute the principal components, which are the eigenvectors of the covariance matrix of the data.</a:t>
            </a:r>
          </a:p>
          <a:p>
            <a:pPr algn="ctr">
              <a:lnSpc>
                <a:spcPts val="2490"/>
              </a:lnSpc>
            </a:pPr>
          </a:p>
          <a:p>
            <a:pPr algn="ctr">
              <a:lnSpc>
                <a:spcPts val="2490"/>
              </a:lnSpc>
            </a:pPr>
            <a:r>
              <a:rPr lang="en-US" sz="1778">
                <a:solidFill>
                  <a:srgbClr val="000000"/>
                </a:solidFill>
                <a:latin typeface="Montserrat Bold"/>
              </a:rPr>
              <a:t>Covariance Matrix: PCA begins with the computation of the covariance matrix of the dataset. The covariance matrix summarizes the relationships between different variables in the dataset. Mathematically, the covariance between two variables is calculated as the product of their standard deviations and the correlation between them.</a:t>
            </a:r>
          </a:p>
          <a:p>
            <a:pPr algn="ctr">
              <a:lnSpc>
                <a:spcPts val="2490"/>
              </a:lnSpc>
            </a:pPr>
          </a:p>
          <a:p>
            <a:pPr algn="ctr">
              <a:lnSpc>
                <a:spcPts val="2490"/>
              </a:lnSpc>
            </a:pPr>
            <a:r>
              <a:rPr lang="en-US" sz="1778">
                <a:solidFill>
                  <a:srgbClr val="000000"/>
                </a:solidFill>
                <a:latin typeface="Montserrat Bold"/>
              </a:rPr>
              <a:t>Eigenvalue Decomposition or SVD: Once the covariance matrix is computed, PCA seeks its eigenvectors and eigenvalues. Eigenvectors represent the directions of maximum variance in the dataset, while eigenvalues quantify the amount of variance explained by each eigenvector. PCA typically involves finding the eigenvectors and eigenvalues of the covariance matrix using techniques like eigenvalue decomposition or singular value decomposition.</a:t>
            </a:r>
          </a:p>
          <a:p>
            <a:pPr algn="ctr">
              <a:lnSpc>
                <a:spcPts val="2490"/>
              </a:lnSpc>
            </a:pPr>
          </a:p>
          <a:p>
            <a:pPr algn="ctr">
              <a:lnSpc>
                <a:spcPts val="2490"/>
              </a:lnSpc>
            </a:pPr>
            <a:r>
              <a:rPr lang="en-US" sz="1778">
                <a:solidFill>
                  <a:srgbClr val="000000"/>
                </a:solidFill>
                <a:latin typeface="Montserrat Bold"/>
              </a:rPr>
              <a:t>Dimensionality Reduction: The primary goal of PCA is to reduce the dimensionality of the dataset while preserving as much information as possible. This is achieved by selecting a subset of the eigenvectors (principal components) that capture the most variance in the data. The mathematical operation involved in dimensionality reduction is a projection of the original data onto the subspace spanned by the selected principal components.</a:t>
            </a:r>
          </a:p>
          <a:p>
            <a:pPr algn="ctr">
              <a:lnSpc>
                <a:spcPts val="2490"/>
              </a:lnSpc>
            </a:pPr>
          </a:p>
          <a:p>
            <a:pPr algn="ctr">
              <a:lnSpc>
                <a:spcPts val="2490"/>
              </a:lnSpc>
            </a:pPr>
            <a:r>
              <a:rPr lang="en-US" sz="1778">
                <a:solidFill>
                  <a:srgbClr val="000000"/>
                </a:solidFill>
                <a:latin typeface="Montserrat Bold"/>
              </a:rPr>
              <a:t>Variance Explained: PCA allows us to understand how much variance in the data is explained by each principal component. This is important for determining the number of principal components to retain. Mathematically, the proportion of explained variance by each principal component is calculated as the ratio of its eigenvalue to the sum of all eigenvalues.</a:t>
            </a:r>
          </a:p>
          <a:p>
            <a:pPr algn="ctr">
              <a:lnSpc>
                <a:spcPts val="2490"/>
              </a:lnSpc>
            </a:pPr>
          </a:p>
          <a:p>
            <a:pPr algn="ctr">
              <a:lnSpc>
                <a:spcPts val="2490"/>
              </a:lnSpc>
            </a:pPr>
            <a:r>
              <a:rPr lang="en-US" sz="1778">
                <a:solidFill>
                  <a:srgbClr val="000000"/>
                </a:solidFill>
                <a:latin typeface="Montserrat Bold"/>
              </a:rPr>
              <a:t>Data Reconstruction: PCA can also be used to reconstruct the original data from the reduced-dimensional representation. This is achieved by projecting the reduced data back onto the original high-dimensional space. The mathematical operation involved in data reconstruction is the inverse transformation using the selected principal components.</a:t>
            </a:r>
          </a:p>
          <a:p>
            <a:pPr algn="ctr">
              <a:lnSpc>
                <a:spcPts val="2490"/>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1457325"/>
          </a:xfrm>
          <a:prstGeom prst="rect">
            <a:avLst/>
          </a:prstGeom>
          <a:solidFill>
            <a:srgbClr val="1E3048"/>
          </a:solidFill>
        </p:spPr>
      </p:sp>
      <p:sp>
        <p:nvSpPr>
          <p:cNvPr name="AutoShape 3" id="3"/>
          <p:cNvSpPr/>
          <p:nvPr/>
        </p:nvSpPr>
        <p:spPr>
          <a:xfrm rot="0">
            <a:off x="-1536078" y="1028700"/>
            <a:ext cx="6016578" cy="0"/>
          </a:xfrm>
          <a:prstGeom prst="line">
            <a:avLst/>
          </a:prstGeom>
          <a:ln cap="rnd" w="857250">
            <a:solidFill>
              <a:srgbClr val="43B4BE"/>
            </a:solidFill>
            <a:prstDash val="solid"/>
            <a:headEnd type="none" len="sm" w="sm"/>
            <a:tailEnd type="none" len="sm" w="sm"/>
          </a:ln>
        </p:spPr>
      </p:sp>
      <p:sp>
        <p:nvSpPr>
          <p:cNvPr name="Freeform 4" id="4"/>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400000">
            <a:off x="7630802" y="9445336"/>
            <a:ext cx="1060016" cy="1235189"/>
          </a:xfrm>
          <a:custGeom>
            <a:avLst/>
            <a:gdLst/>
            <a:ahLst/>
            <a:cxnLst/>
            <a:rect r="r" b="b" t="t" l="l"/>
            <a:pathLst>
              <a:path h="1235189" w="1060016">
                <a:moveTo>
                  <a:pt x="0" y="0"/>
                </a:moveTo>
                <a:lnTo>
                  <a:pt x="1060016" y="0"/>
                </a:lnTo>
                <a:lnTo>
                  <a:pt x="1060016" y="1235188"/>
                </a:lnTo>
                <a:lnTo>
                  <a:pt x="0" y="12351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702512" y="8607791"/>
            <a:ext cx="556788" cy="556788"/>
          </a:xfrm>
          <a:custGeom>
            <a:avLst/>
            <a:gdLst/>
            <a:ahLst/>
            <a:cxnLst/>
            <a:rect r="r" b="b" t="t" l="l"/>
            <a:pathLst>
              <a:path h="556788" w="556788">
                <a:moveTo>
                  <a:pt x="0" y="0"/>
                </a:moveTo>
                <a:lnTo>
                  <a:pt x="556788" y="0"/>
                </a:lnTo>
                <a:lnTo>
                  <a:pt x="556788" y="556787"/>
                </a:lnTo>
                <a:lnTo>
                  <a:pt x="0" y="5567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0" y="3715671"/>
            <a:ext cx="13015968" cy="5548474"/>
          </a:xfrm>
          <a:custGeom>
            <a:avLst/>
            <a:gdLst/>
            <a:ahLst/>
            <a:cxnLst/>
            <a:rect r="r" b="b" t="t" l="l"/>
            <a:pathLst>
              <a:path h="5548474" w="13015968">
                <a:moveTo>
                  <a:pt x="0" y="0"/>
                </a:moveTo>
                <a:lnTo>
                  <a:pt x="13015968" y="0"/>
                </a:lnTo>
                <a:lnTo>
                  <a:pt x="13015968" y="5548474"/>
                </a:lnTo>
                <a:lnTo>
                  <a:pt x="0" y="5548474"/>
                </a:lnTo>
                <a:lnTo>
                  <a:pt x="0" y="0"/>
                </a:lnTo>
                <a:close/>
              </a:path>
            </a:pathLst>
          </a:custGeom>
          <a:blipFill>
            <a:blip r:embed="rId8"/>
            <a:stretch>
              <a:fillRect l="0" t="0" r="0" b="0"/>
            </a:stretch>
          </a:blipFill>
        </p:spPr>
      </p:sp>
      <p:sp>
        <p:nvSpPr>
          <p:cNvPr name="TextBox 8" id="8"/>
          <p:cNvSpPr txBox="true"/>
          <p:nvPr/>
        </p:nvSpPr>
        <p:spPr>
          <a:xfrm rot="0">
            <a:off x="1110684" y="7150895"/>
            <a:ext cx="1644305" cy="423034"/>
          </a:xfrm>
          <a:prstGeom prst="rect">
            <a:avLst/>
          </a:prstGeom>
        </p:spPr>
        <p:txBody>
          <a:bodyPr anchor="t" rtlCol="false" tIns="0" lIns="0" bIns="0" rIns="0">
            <a:spAutoFit/>
          </a:bodyPr>
          <a:lstStyle/>
          <a:p>
            <a:pPr algn="ctr">
              <a:lnSpc>
                <a:spcPts val="3235"/>
              </a:lnSpc>
            </a:pPr>
            <a:r>
              <a:rPr lang="en-US" sz="2838">
                <a:solidFill>
                  <a:srgbClr val="FFFFFF"/>
                </a:solidFill>
                <a:latin typeface="Montserrat Classic"/>
              </a:rPr>
              <a:t>2020</a:t>
            </a:r>
          </a:p>
        </p:txBody>
      </p:sp>
      <p:sp>
        <p:nvSpPr>
          <p:cNvPr name="TextBox 9" id="9"/>
          <p:cNvSpPr txBox="true"/>
          <p:nvPr/>
        </p:nvSpPr>
        <p:spPr>
          <a:xfrm rot="0">
            <a:off x="897166" y="3183414"/>
            <a:ext cx="7881238" cy="532257"/>
          </a:xfrm>
          <a:prstGeom prst="rect">
            <a:avLst/>
          </a:prstGeom>
        </p:spPr>
        <p:txBody>
          <a:bodyPr anchor="t" rtlCol="false" tIns="0" lIns="0" bIns="0" rIns="0">
            <a:spAutoFit/>
          </a:bodyPr>
          <a:lstStyle/>
          <a:p>
            <a:pPr>
              <a:lnSpc>
                <a:spcPts val="4104"/>
              </a:lnSpc>
            </a:pPr>
            <a:r>
              <a:rPr lang="en-US" sz="3600">
                <a:solidFill>
                  <a:srgbClr val="06213C"/>
                </a:solidFill>
                <a:latin typeface="Montserrat Classic"/>
              </a:rPr>
              <a:t>Let’s Take Some Random Dataset</a:t>
            </a:r>
          </a:p>
        </p:txBody>
      </p:sp>
      <p:sp>
        <p:nvSpPr>
          <p:cNvPr name="TextBox 10" id="10"/>
          <p:cNvSpPr txBox="true"/>
          <p:nvPr/>
        </p:nvSpPr>
        <p:spPr>
          <a:xfrm rot="0">
            <a:off x="14221011" y="8663412"/>
            <a:ext cx="2220703" cy="356235"/>
          </a:xfrm>
          <a:prstGeom prst="rect">
            <a:avLst/>
          </a:prstGeom>
        </p:spPr>
        <p:txBody>
          <a:bodyPr anchor="t" rtlCol="false" tIns="0" lIns="0" bIns="0" rIns="0">
            <a:spAutoFit/>
          </a:bodyPr>
          <a:lstStyle/>
          <a:p>
            <a:pPr algn="r">
              <a:lnSpc>
                <a:spcPts val="2940"/>
              </a:lnSpc>
            </a:pPr>
            <a:r>
              <a:rPr lang="en-US" sz="2100">
                <a:solidFill>
                  <a:srgbClr val="1E3048"/>
                </a:solidFill>
                <a:latin typeface="Montserrat"/>
              </a:rPr>
              <a:t>Next Page</a:t>
            </a:r>
          </a:p>
        </p:txBody>
      </p:sp>
      <p:sp>
        <p:nvSpPr>
          <p:cNvPr name="TextBox 11" id="11"/>
          <p:cNvSpPr txBox="true"/>
          <p:nvPr/>
        </p:nvSpPr>
        <p:spPr>
          <a:xfrm rot="0">
            <a:off x="1814167" y="1260158"/>
            <a:ext cx="2532984" cy="356235"/>
          </a:xfrm>
          <a:prstGeom prst="rect">
            <a:avLst/>
          </a:prstGeom>
        </p:spPr>
        <p:txBody>
          <a:bodyPr anchor="t" rtlCol="false" tIns="0" lIns="0" bIns="0" rIns="0">
            <a:spAutoFit/>
          </a:bodyPr>
          <a:lstStyle/>
          <a:p>
            <a:pPr>
              <a:lnSpc>
                <a:spcPts val="2940"/>
              </a:lnSpc>
            </a:pPr>
            <a:r>
              <a:rPr lang="en-US" sz="2100" spc="31">
                <a:solidFill>
                  <a:srgbClr val="FFFFFF"/>
                </a:solidFill>
                <a:latin typeface="Montserrat Classic"/>
              </a:rPr>
              <a:t>EXAMPLE</a:t>
            </a:r>
          </a:p>
        </p:txBody>
      </p:sp>
      <p:grpSp>
        <p:nvGrpSpPr>
          <p:cNvPr name="Group 12" id="12"/>
          <p:cNvGrpSpPr/>
          <p:nvPr/>
        </p:nvGrpSpPr>
        <p:grpSpPr>
          <a:xfrm rot="0">
            <a:off x="11442432" y="2951564"/>
            <a:ext cx="6845568" cy="2307755"/>
            <a:chOff x="0" y="0"/>
            <a:chExt cx="7487197" cy="2524059"/>
          </a:xfrm>
        </p:grpSpPr>
        <p:sp>
          <p:nvSpPr>
            <p:cNvPr name="Freeform 13" id="13"/>
            <p:cNvSpPr/>
            <p:nvPr/>
          </p:nvSpPr>
          <p:spPr>
            <a:xfrm flipH="false" flipV="false" rot="0">
              <a:off x="0" y="0"/>
              <a:ext cx="7487197" cy="2524060"/>
            </a:xfrm>
            <a:custGeom>
              <a:avLst/>
              <a:gdLst/>
              <a:ahLst/>
              <a:cxnLst/>
              <a:rect r="r" b="b" t="t" l="l"/>
              <a:pathLst>
                <a:path h="2524060" w="7487197">
                  <a:moveTo>
                    <a:pt x="7362737" y="2524060"/>
                  </a:moveTo>
                  <a:lnTo>
                    <a:pt x="124460" y="2524060"/>
                  </a:lnTo>
                  <a:cubicBezTo>
                    <a:pt x="55880" y="2524060"/>
                    <a:pt x="0" y="2468180"/>
                    <a:pt x="0" y="2399599"/>
                  </a:cubicBezTo>
                  <a:lnTo>
                    <a:pt x="0" y="124460"/>
                  </a:lnTo>
                  <a:cubicBezTo>
                    <a:pt x="0" y="55880"/>
                    <a:pt x="55880" y="0"/>
                    <a:pt x="124460" y="0"/>
                  </a:cubicBezTo>
                  <a:lnTo>
                    <a:pt x="7362737" y="0"/>
                  </a:lnTo>
                  <a:cubicBezTo>
                    <a:pt x="7431317" y="0"/>
                    <a:pt x="7487197" y="55880"/>
                    <a:pt x="7487197" y="124460"/>
                  </a:cubicBezTo>
                  <a:lnTo>
                    <a:pt x="7487197" y="2399600"/>
                  </a:lnTo>
                  <a:cubicBezTo>
                    <a:pt x="7487197" y="2468180"/>
                    <a:pt x="7431317" y="2524060"/>
                    <a:pt x="7362737" y="2524060"/>
                  </a:cubicBezTo>
                  <a:close/>
                </a:path>
              </a:pathLst>
            </a:custGeom>
            <a:solidFill>
              <a:srgbClr val="43B4BE"/>
            </a:solidFill>
          </p:spPr>
        </p:sp>
      </p:grpSp>
      <p:grpSp>
        <p:nvGrpSpPr>
          <p:cNvPr name="Group 14" id="14"/>
          <p:cNvGrpSpPr/>
          <p:nvPr/>
        </p:nvGrpSpPr>
        <p:grpSpPr>
          <a:xfrm rot="0">
            <a:off x="10199095" y="3308607"/>
            <a:ext cx="1758605" cy="1593669"/>
            <a:chOff x="0" y="0"/>
            <a:chExt cx="1923438" cy="1743043"/>
          </a:xfrm>
        </p:grpSpPr>
        <p:sp>
          <p:nvSpPr>
            <p:cNvPr name="Freeform 15" id="15"/>
            <p:cNvSpPr/>
            <p:nvPr/>
          </p:nvSpPr>
          <p:spPr>
            <a:xfrm flipH="false" flipV="false" rot="0">
              <a:off x="0" y="0"/>
              <a:ext cx="1923438" cy="1743043"/>
            </a:xfrm>
            <a:custGeom>
              <a:avLst/>
              <a:gdLst/>
              <a:ahLst/>
              <a:cxnLst/>
              <a:rect r="r" b="b" t="t" l="l"/>
              <a:pathLst>
                <a:path h="1743043" w="1923438">
                  <a:moveTo>
                    <a:pt x="1798977" y="1743042"/>
                  </a:moveTo>
                  <a:lnTo>
                    <a:pt x="124460" y="1743042"/>
                  </a:lnTo>
                  <a:cubicBezTo>
                    <a:pt x="55880" y="1743042"/>
                    <a:pt x="0" y="1687163"/>
                    <a:pt x="0" y="1618583"/>
                  </a:cubicBezTo>
                  <a:lnTo>
                    <a:pt x="0" y="124460"/>
                  </a:lnTo>
                  <a:cubicBezTo>
                    <a:pt x="0" y="55880"/>
                    <a:pt x="55880" y="0"/>
                    <a:pt x="124460" y="0"/>
                  </a:cubicBezTo>
                  <a:lnTo>
                    <a:pt x="1798978" y="0"/>
                  </a:lnTo>
                  <a:cubicBezTo>
                    <a:pt x="1867558" y="0"/>
                    <a:pt x="1923438" y="55880"/>
                    <a:pt x="1923438" y="124460"/>
                  </a:cubicBezTo>
                  <a:lnTo>
                    <a:pt x="1923438" y="1618583"/>
                  </a:lnTo>
                  <a:cubicBezTo>
                    <a:pt x="1923438" y="1687163"/>
                    <a:pt x="1867558" y="1743043"/>
                    <a:pt x="1798978" y="1743043"/>
                  </a:cubicBezTo>
                  <a:close/>
                </a:path>
              </a:pathLst>
            </a:custGeom>
            <a:solidFill>
              <a:srgbClr val="1E3048"/>
            </a:solidFill>
          </p:spPr>
        </p:sp>
      </p:grpSp>
      <p:grpSp>
        <p:nvGrpSpPr>
          <p:cNvPr name="Group 16" id="16"/>
          <p:cNvGrpSpPr>
            <a:grpSpLocks noChangeAspect="true"/>
          </p:cNvGrpSpPr>
          <p:nvPr/>
        </p:nvGrpSpPr>
        <p:grpSpPr>
          <a:xfrm rot="5400000">
            <a:off x="11902963" y="3874806"/>
            <a:ext cx="532646" cy="461271"/>
            <a:chOff x="0" y="0"/>
            <a:chExt cx="6350000" cy="5499100"/>
          </a:xfrm>
        </p:grpSpPr>
        <p:sp>
          <p:nvSpPr>
            <p:cNvPr name="Freeform 17" id="17"/>
            <p:cNvSpPr/>
            <p:nvPr/>
          </p:nvSpPr>
          <p:spPr>
            <a:xfrm flipH="false" flipV="false" rot="0">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1E3048"/>
            </a:solidFill>
          </p:spPr>
        </p:sp>
      </p:grpSp>
      <p:sp>
        <p:nvSpPr>
          <p:cNvPr name="Freeform 18" id="18"/>
          <p:cNvSpPr/>
          <p:nvPr/>
        </p:nvSpPr>
        <p:spPr>
          <a:xfrm flipH="false" flipV="false" rot="0">
            <a:off x="10637978" y="3665022"/>
            <a:ext cx="880840" cy="880840"/>
          </a:xfrm>
          <a:custGeom>
            <a:avLst/>
            <a:gdLst/>
            <a:ahLst/>
            <a:cxnLst/>
            <a:rect r="r" b="b" t="t" l="l"/>
            <a:pathLst>
              <a:path h="880840" w="880840">
                <a:moveTo>
                  <a:pt x="0" y="0"/>
                </a:moveTo>
                <a:lnTo>
                  <a:pt x="880840" y="0"/>
                </a:lnTo>
                <a:lnTo>
                  <a:pt x="880840" y="880839"/>
                </a:lnTo>
                <a:lnTo>
                  <a:pt x="0" y="88083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9" id="19"/>
          <p:cNvSpPr txBox="true"/>
          <p:nvPr/>
        </p:nvSpPr>
        <p:spPr>
          <a:xfrm rot="0">
            <a:off x="12819022" y="3527274"/>
            <a:ext cx="4795389" cy="1353185"/>
          </a:xfrm>
          <a:prstGeom prst="rect">
            <a:avLst/>
          </a:prstGeom>
        </p:spPr>
        <p:txBody>
          <a:bodyPr anchor="t" rtlCol="false" tIns="0" lIns="0" bIns="0" rIns="0">
            <a:spAutoFit/>
          </a:bodyPr>
          <a:lstStyle/>
          <a:p>
            <a:pPr>
              <a:lnSpc>
                <a:spcPts val="3639"/>
              </a:lnSpc>
            </a:pPr>
            <a:r>
              <a:rPr lang="en-US" sz="2599">
                <a:solidFill>
                  <a:srgbClr val="FFFFFF"/>
                </a:solidFill>
                <a:latin typeface="Montserrat"/>
              </a:rPr>
              <a:t>Sets with big data is on right side and smaller data is on left side</a:t>
            </a:r>
          </a:p>
        </p:txBody>
      </p:sp>
      <p:sp>
        <p:nvSpPr>
          <p:cNvPr name="Freeform 20" id="20"/>
          <p:cNvSpPr/>
          <p:nvPr/>
        </p:nvSpPr>
        <p:spPr>
          <a:xfrm flipH="false" flipV="false" rot="-10800000">
            <a:off x="16702512" y="1446458"/>
            <a:ext cx="2988478" cy="1505106"/>
          </a:xfrm>
          <a:custGeom>
            <a:avLst/>
            <a:gdLst/>
            <a:ahLst/>
            <a:cxnLst/>
            <a:rect r="r" b="b" t="t" l="l"/>
            <a:pathLst>
              <a:path h="1505106" w="2988478">
                <a:moveTo>
                  <a:pt x="0" y="0"/>
                </a:moveTo>
                <a:lnTo>
                  <a:pt x="2988478" y="0"/>
                </a:lnTo>
                <a:lnTo>
                  <a:pt x="2988478" y="1505106"/>
                </a:lnTo>
                <a:lnTo>
                  <a:pt x="0" y="150510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1457325"/>
          </a:xfrm>
          <a:prstGeom prst="rect">
            <a:avLst/>
          </a:prstGeom>
          <a:solidFill>
            <a:srgbClr val="1E3048"/>
          </a:solidFill>
        </p:spPr>
      </p:sp>
      <p:sp>
        <p:nvSpPr>
          <p:cNvPr name="AutoShape 3" id="3"/>
          <p:cNvSpPr/>
          <p:nvPr/>
        </p:nvSpPr>
        <p:spPr>
          <a:xfrm rot="0">
            <a:off x="-1536078" y="1028700"/>
            <a:ext cx="6016578" cy="0"/>
          </a:xfrm>
          <a:prstGeom prst="line">
            <a:avLst/>
          </a:prstGeom>
          <a:ln cap="rnd" w="857250">
            <a:solidFill>
              <a:srgbClr val="43B4BE"/>
            </a:solidFill>
            <a:prstDash val="solid"/>
            <a:headEnd type="none" len="sm" w="sm"/>
            <a:tailEnd type="none" len="sm" w="sm"/>
          </a:ln>
        </p:spPr>
      </p:sp>
      <p:sp>
        <p:nvSpPr>
          <p:cNvPr name="Freeform 4" id="4"/>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0719588" y="2426967"/>
            <a:ext cx="6261318" cy="2307755"/>
            <a:chOff x="0" y="0"/>
            <a:chExt cx="6848186" cy="2524059"/>
          </a:xfrm>
        </p:grpSpPr>
        <p:sp>
          <p:nvSpPr>
            <p:cNvPr name="Freeform 6" id="6"/>
            <p:cNvSpPr/>
            <p:nvPr/>
          </p:nvSpPr>
          <p:spPr>
            <a:xfrm flipH="false" flipV="false" rot="0">
              <a:off x="0" y="0"/>
              <a:ext cx="6848187" cy="2524060"/>
            </a:xfrm>
            <a:custGeom>
              <a:avLst/>
              <a:gdLst/>
              <a:ahLst/>
              <a:cxnLst/>
              <a:rect r="r" b="b" t="t" l="l"/>
              <a:pathLst>
                <a:path h="2524060" w="6848187">
                  <a:moveTo>
                    <a:pt x="6723726" y="2524060"/>
                  </a:moveTo>
                  <a:lnTo>
                    <a:pt x="124460" y="2524060"/>
                  </a:lnTo>
                  <a:cubicBezTo>
                    <a:pt x="55880" y="2524060"/>
                    <a:pt x="0" y="2468180"/>
                    <a:pt x="0" y="2399599"/>
                  </a:cubicBezTo>
                  <a:lnTo>
                    <a:pt x="0" y="124460"/>
                  </a:lnTo>
                  <a:cubicBezTo>
                    <a:pt x="0" y="55880"/>
                    <a:pt x="55880" y="0"/>
                    <a:pt x="124460" y="0"/>
                  </a:cubicBezTo>
                  <a:lnTo>
                    <a:pt x="6723727" y="0"/>
                  </a:lnTo>
                  <a:cubicBezTo>
                    <a:pt x="6792306" y="0"/>
                    <a:pt x="6848187" y="55880"/>
                    <a:pt x="6848187" y="124460"/>
                  </a:cubicBezTo>
                  <a:lnTo>
                    <a:pt x="6848187" y="2399600"/>
                  </a:lnTo>
                  <a:cubicBezTo>
                    <a:pt x="6848187" y="2468180"/>
                    <a:pt x="6792306" y="2524060"/>
                    <a:pt x="6723727" y="2524060"/>
                  </a:cubicBezTo>
                  <a:close/>
                </a:path>
              </a:pathLst>
            </a:custGeom>
            <a:solidFill>
              <a:srgbClr val="1E3048"/>
            </a:solidFill>
          </p:spPr>
        </p:sp>
      </p:grpSp>
      <p:grpSp>
        <p:nvGrpSpPr>
          <p:cNvPr name="Group 7" id="7"/>
          <p:cNvGrpSpPr/>
          <p:nvPr/>
        </p:nvGrpSpPr>
        <p:grpSpPr>
          <a:xfrm rot="0">
            <a:off x="9534430" y="2784010"/>
            <a:ext cx="1758605" cy="1593669"/>
            <a:chOff x="0" y="0"/>
            <a:chExt cx="1923438" cy="1743043"/>
          </a:xfrm>
        </p:grpSpPr>
        <p:sp>
          <p:nvSpPr>
            <p:cNvPr name="Freeform 8" id="8"/>
            <p:cNvSpPr/>
            <p:nvPr/>
          </p:nvSpPr>
          <p:spPr>
            <a:xfrm flipH="false" flipV="false" rot="0">
              <a:off x="0" y="0"/>
              <a:ext cx="1923438" cy="1743043"/>
            </a:xfrm>
            <a:custGeom>
              <a:avLst/>
              <a:gdLst/>
              <a:ahLst/>
              <a:cxnLst/>
              <a:rect r="r" b="b" t="t" l="l"/>
              <a:pathLst>
                <a:path h="1743043" w="1923438">
                  <a:moveTo>
                    <a:pt x="1798977" y="1743042"/>
                  </a:moveTo>
                  <a:lnTo>
                    <a:pt x="124460" y="1743042"/>
                  </a:lnTo>
                  <a:cubicBezTo>
                    <a:pt x="55880" y="1743042"/>
                    <a:pt x="0" y="1687163"/>
                    <a:pt x="0" y="1618583"/>
                  </a:cubicBezTo>
                  <a:lnTo>
                    <a:pt x="0" y="124460"/>
                  </a:lnTo>
                  <a:cubicBezTo>
                    <a:pt x="0" y="55880"/>
                    <a:pt x="55880" y="0"/>
                    <a:pt x="124460" y="0"/>
                  </a:cubicBezTo>
                  <a:lnTo>
                    <a:pt x="1798978" y="0"/>
                  </a:lnTo>
                  <a:cubicBezTo>
                    <a:pt x="1867558" y="0"/>
                    <a:pt x="1923438" y="55880"/>
                    <a:pt x="1923438" y="124460"/>
                  </a:cubicBezTo>
                  <a:lnTo>
                    <a:pt x="1923438" y="1618583"/>
                  </a:lnTo>
                  <a:cubicBezTo>
                    <a:pt x="1923438" y="1687163"/>
                    <a:pt x="1867558" y="1743043"/>
                    <a:pt x="1798978" y="1743043"/>
                  </a:cubicBezTo>
                  <a:close/>
                </a:path>
              </a:pathLst>
            </a:custGeom>
            <a:solidFill>
              <a:srgbClr val="43B4BE"/>
            </a:solidFill>
          </p:spPr>
        </p:sp>
      </p:grpSp>
      <p:grpSp>
        <p:nvGrpSpPr>
          <p:cNvPr name="Group 9" id="9"/>
          <p:cNvGrpSpPr>
            <a:grpSpLocks noChangeAspect="true"/>
          </p:cNvGrpSpPr>
          <p:nvPr/>
        </p:nvGrpSpPr>
        <p:grpSpPr>
          <a:xfrm rot="5400000">
            <a:off x="11230011" y="3296653"/>
            <a:ext cx="656332" cy="568384"/>
            <a:chOff x="0" y="0"/>
            <a:chExt cx="6350000" cy="5499100"/>
          </a:xfrm>
        </p:grpSpPr>
        <p:sp>
          <p:nvSpPr>
            <p:cNvPr name="Freeform 10" id="10"/>
            <p:cNvSpPr/>
            <p:nvPr/>
          </p:nvSpPr>
          <p:spPr>
            <a:xfrm flipH="false" flipV="false" rot="0">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43B4BE"/>
            </a:solidFill>
          </p:spPr>
        </p:sp>
      </p:grpSp>
      <p:grpSp>
        <p:nvGrpSpPr>
          <p:cNvPr name="Group 11" id="11"/>
          <p:cNvGrpSpPr>
            <a:grpSpLocks noChangeAspect="true"/>
          </p:cNvGrpSpPr>
          <p:nvPr/>
        </p:nvGrpSpPr>
        <p:grpSpPr>
          <a:xfrm rot="5400000">
            <a:off x="11200198" y="6674291"/>
            <a:ext cx="532646" cy="461271"/>
            <a:chOff x="0" y="0"/>
            <a:chExt cx="6350000" cy="5499100"/>
          </a:xfrm>
        </p:grpSpPr>
        <p:sp>
          <p:nvSpPr>
            <p:cNvPr name="Freeform 12" id="12"/>
            <p:cNvSpPr/>
            <p:nvPr/>
          </p:nvSpPr>
          <p:spPr>
            <a:xfrm flipH="false" flipV="false" rot="0">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1E3048"/>
            </a:solidFill>
          </p:spPr>
        </p:sp>
      </p:grpSp>
      <p:sp>
        <p:nvSpPr>
          <p:cNvPr name="Freeform 13" id="13"/>
          <p:cNvSpPr/>
          <p:nvPr/>
        </p:nvSpPr>
        <p:spPr>
          <a:xfrm flipH="false" flipV="false" rot="-10800000">
            <a:off x="16441714" y="1457325"/>
            <a:ext cx="2988478" cy="1505106"/>
          </a:xfrm>
          <a:custGeom>
            <a:avLst/>
            <a:gdLst/>
            <a:ahLst/>
            <a:cxnLst/>
            <a:rect r="r" b="b" t="t" l="l"/>
            <a:pathLst>
              <a:path h="1505106" w="2988478">
                <a:moveTo>
                  <a:pt x="0" y="0"/>
                </a:moveTo>
                <a:lnTo>
                  <a:pt x="2988477" y="0"/>
                </a:lnTo>
                <a:lnTo>
                  <a:pt x="2988477" y="1505106"/>
                </a:lnTo>
                <a:lnTo>
                  <a:pt x="0" y="15051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16702512" y="8607791"/>
            <a:ext cx="556788" cy="556788"/>
          </a:xfrm>
          <a:custGeom>
            <a:avLst/>
            <a:gdLst/>
            <a:ahLst/>
            <a:cxnLst/>
            <a:rect r="r" b="b" t="t" l="l"/>
            <a:pathLst>
              <a:path h="556788" w="556788">
                <a:moveTo>
                  <a:pt x="0" y="0"/>
                </a:moveTo>
                <a:lnTo>
                  <a:pt x="556788" y="0"/>
                </a:lnTo>
                <a:lnTo>
                  <a:pt x="556788" y="556787"/>
                </a:lnTo>
                <a:lnTo>
                  <a:pt x="0" y="5567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10041451" y="3298371"/>
            <a:ext cx="744563" cy="780019"/>
          </a:xfrm>
          <a:custGeom>
            <a:avLst/>
            <a:gdLst/>
            <a:ahLst/>
            <a:cxnLst/>
            <a:rect r="r" b="b" t="t" l="l"/>
            <a:pathLst>
              <a:path h="780019" w="744563">
                <a:moveTo>
                  <a:pt x="0" y="0"/>
                </a:moveTo>
                <a:lnTo>
                  <a:pt x="744563" y="0"/>
                </a:lnTo>
                <a:lnTo>
                  <a:pt x="744563" y="780019"/>
                </a:lnTo>
                <a:lnTo>
                  <a:pt x="0" y="7800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0" y="5151855"/>
            <a:ext cx="12041508" cy="5048785"/>
          </a:xfrm>
          <a:custGeom>
            <a:avLst/>
            <a:gdLst/>
            <a:ahLst/>
            <a:cxnLst/>
            <a:rect r="r" b="b" t="t" l="l"/>
            <a:pathLst>
              <a:path h="5048785" w="12041508">
                <a:moveTo>
                  <a:pt x="0" y="0"/>
                </a:moveTo>
                <a:lnTo>
                  <a:pt x="12041508" y="0"/>
                </a:lnTo>
                <a:lnTo>
                  <a:pt x="12041508" y="5048784"/>
                </a:lnTo>
                <a:lnTo>
                  <a:pt x="0" y="5048784"/>
                </a:lnTo>
                <a:lnTo>
                  <a:pt x="0" y="0"/>
                </a:lnTo>
                <a:close/>
              </a:path>
            </a:pathLst>
          </a:custGeom>
          <a:blipFill>
            <a:blip r:embed="rId10"/>
            <a:stretch>
              <a:fillRect l="0" t="-3918" r="0" b="-784"/>
            </a:stretch>
          </a:blipFill>
        </p:spPr>
      </p:sp>
      <p:sp>
        <p:nvSpPr>
          <p:cNvPr name="TextBox 17" id="17"/>
          <p:cNvSpPr txBox="true"/>
          <p:nvPr/>
        </p:nvSpPr>
        <p:spPr>
          <a:xfrm rot="0">
            <a:off x="897166" y="3183414"/>
            <a:ext cx="7881238" cy="532257"/>
          </a:xfrm>
          <a:prstGeom prst="rect">
            <a:avLst/>
          </a:prstGeom>
        </p:spPr>
        <p:txBody>
          <a:bodyPr anchor="t" rtlCol="false" tIns="0" lIns="0" bIns="0" rIns="0">
            <a:spAutoFit/>
          </a:bodyPr>
          <a:lstStyle/>
          <a:p>
            <a:pPr>
              <a:lnSpc>
                <a:spcPts val="4104"/>
              </a:lnSpc>
            </a:pPr>
            <a:r>
              <a:rPr lang="en-US" sz="3600">
                <a:solidFill>
                  <a:srgbClr val="06213C"/>
                </a:solidFill>
                <a:latin typeface="Montserrat Classic"/>
              </a:rPr>
              <a:t>WITH 2-D DATASET</a:t>
            </a:r>
          </a:p>
        </p:txBody>
      </p:sp>
      <p:sp>
        <p:nvSpPr>
          <p:cNvPr name="TextBox 18" id="18"/>
          <p:cNvSpPr txBox="true"/>
          <p:nvPr/>
        </p:nvSpPr>
        <p:spPr>
          <a:xfrm rot="0">
            <a:off x="12041508" y="6336285"/>
            <a:ext cx="4795389" cy="1099185"/>
          </a:xfrm>
          <a:prstGeom prst="rect">
            <a:avLst/>
          </a:prstGeom>
        </p:spPr>
        <p:txBody>
          <a:bodyPr anchor="t" rtlCol="false" tIns="0" lIns="0" bIns="0" rIns="0">
            <a:spAutoFit/>
          </a:bodyPr>
          <a:lstStyle/>
          <a:p>
            <a:pPr>
              <a:lnSpc>
                <a:spcPts val="2940"/>
              </a:lnSpc>
            </a:pPr>
            <a:r>
              <a:rPr lang="en-US" sz="2100">
                <a:solidFill>
                  <a:srgbClr val="FFFFFF"/>
                </a:solidFill>
                <a:latin typeface="Montserrat"/>
              </a:rPr>
              <a:t>Presentations are tools that can be used as lectures, speeches, reports, and more It is mostly</a:t>
            </a:r>
          </a:p>
        </p:txBody>
      </p:sp>
      <p:sp>
        <p:nvSpPr>
          <p:cNvPr name="TextBox 19" id="19"/>
          <p:cNvSpPr txBox="true"/>
          <p:nvPr/>
        </p:nvSpPr>
        <p:spPr>
          <a:xfrm rot="0">
            <a:off x="14221011" y="8663412"/>
            <a:ext cx="2220703" cy="356235"/>
          </a:xfrm>
          <a:prstGeom prst="rect">
            <a:avLst/>
          </a:prstGeom>
        </p:spPr>
        <p:txBody>
          <a:bodyPr anchor="t" rtlCol="false" tIns="0" lIns="0" bIns="0" rIns="0">
            <a:spAutoFit/>
          </a:bodyPr>
          <a:lstStyle/>
          <a:p>
            <a:pPr algn="r">
              <a:lnSpc>
                <a:spcPts val="2940"/>
              </a:lnSpc>
            </a:pPr>
            <a:r>
              <a:rPr lang="en-US" sz="2100">
                <a:solidFill>
                  <a:srgbClr val="1E3048"/>
                </a:solidFill>
                <a:latin typeface="Montserrat"/>
              </a:rPr>
              <a:t>Next Page</a:t>
            </a:r>
          </a:p>
        </p:txBody>
      </p:sp>
      <p:sp>
        <p:nvSpPr>
          <p:cNvPr name="TextBox 20" id="20"/>
          <p:cNvSpPr txBox="true"/>
          <p:nvPr/>
        </p:nvSpPr>
        <p:spPr>
          <a:xfrm rot="0">
            <a:off x="1814167" y="1260158"/>
            <a:ext cx="2532984" cy="356235"/>
          </a:xfrm>
          <a:prstGeom prst="rect">
            <a:avLst/>
          </a:prstGeom>
        </p:spPr>
        <p:txBody>
          <a:bodyPr anchor="t" rtlCol="false" tIns="0" lIns="0" bIns="0" rIns="0">
            <a:spAutoFit/>
          </a:bodyPr>
          <a:lstStyle/>
          <a:p>
            <a:pPr>
              <a:lnSpc>
                <a:spcPts val="2940"/>
              </a:lnSpc>
            </a:pPr>
            <a:r>
              <a:rPr lang="en-US" sz="2100" spc="31">
                <a:solidFill>
                  <a:srgbClr val="FFFFFF"/>
                </a:solidFill>
                <a:latin typeface="Montserrat Classic"/>
              </a:rPr>
              <a:t>EXAMPLE</a:t>
            </a:r>
          </a:p>
        </p:txBody>
      </p:sp>
      <p:sp>
        <p:nvSpPr>
          <p:cNvPr name="TextBox 21" id="21"/>
          <p:cNvSpPr txBox="true"/>
          <p:nvPr/>
        </p:nvSpPr>
        <p:spPr>
          <a:xfrm rot="0">
            <a:off x="11823317" y="2870848"/>
            <a:ext cx="4795389" cy="1353185"/>
          </a:xfrm>
          <a:prstGeom prst="rect">
            <a:avLst/>
          </a:prstGeom>
        </p:spPr>
        <p:txBody>
          <a:bodyPr anchor="t" rtlCol="false" tIns="0" lIns="0" bIns="0" rIns="0">
            <a:spAutoFit/>
          </a:bodyPr>
          <a:lstStyle/>
          <a:p>
            <a:pPr>
              <a:lnSpc>
                <a:spcPts val="3639"/>
              </a:lnSpc>
            </a:pPr>
            <a:r>
              <a:rPr lang="en-US" sz="2599">
                <a:solidFill>
                  <a:srgbClr val="FFFFFF"/>
                </a:solidFill>
                <a:latin typeface="Montserrat"/>
              </a:rPr>
              <a:t>Larger data Right Side </a:t>
            </a:r>
          </a:p>
          <a:p>
            <a:pPr>
              <a:lnSpc>
                <a:spcPts val="3639"/>
              </a:lnSpc>
            </a:pPr>
          </a:p>
          <a:p>
            <a:pPr>
              <a:lnSpc>
                <a:spcPts val="3639"/>
              </a:lnSpc>
            </a:pPr>
            <a:r>
              <a:rPr lang="en-US" sz="2599">
                <a:solidFill>
                  <a:srgbClr val="FFFFFF"/>
                </a:solidFill>
                <a:latin typeface="Montserrat"/>
              </a:rPr>
              <a:t>Smaller data Left Side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1457325"/>
          </a:xfrm>
          <a:prstGeom prst="rect">
            <a:avLst/>
          </a:prstGeom>
          <a:solidFill>
            <a:srgbClr val="1E3048"/>
          </a:solidFill>
        </p:spPr>
      </p:sp>
      <p:sp>
        <p:nvSpPr>
          <p:cNvPr name="AutoShape 3" id="3"/>
          <p:cNvSpPr/>
          <p:nvPr/>
        </p:nvSpPr>
        <p:spPr>
          <a:xfrm rot="0">
            <a:off x="-1536078" y="1028700"/>
            <a:ext cx="6016578" cy="0"/>
          </a:xfrm>
          <a:prstGeom prst="line">
            <a:avLst/>
          </a:prstGeom>
          <a:ln cap="rnd" w="857250">
            <a:solidFill>
              <a:srgbClr val="43B4BE"/>
            </a:solidFill>
            <a:prstDash val="solid"/>
            <a:headEnd type="none" len="sm" w="sm"/>
            <a:tailEnd type="none" len="sm" w="sm"/>
          </a:ln>
        </p:spPr>
      </p:sp>
      <p:sp>
        <p:nvSpPr>
          <p:cNvPr name="Freeform 4" id="4"/>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0135339" y="1715167"/>
            <a:ext cx="6845568" cy="2307755"/>
            <a:chOff x="0" y="0"/>
            <a:chExt cx="7487197" cy="2524059"/>
          </a:xfrm>
        </p:grpSpPr>
        <p:sp>
          <p:nvSpPr>
            <p:cNvPr name="Freeform 6" id="6"/>
            <p:cNvSpPr/>
            <p:nvPr/>
          </p:nvSpPr>
          <p:spPr>
            <a:xfrm flipH="false" flipV="false" rot="0">
              <a:off x="0" y="0"/>
              <a:ext cx="7487197" cy="2524060"/>
            </a:xfrm>
            <a:custGeom>
              <a:avLst/>
              <a:gdLst/>
              <a:ahLst/>
              <a:cxnLst/>
              <a:rect r="r" b="b" t="t" l="l"/>
              <a:pathLst>
                <a:path h="2524060" w="7487197">
                  <a:moveTo>
                    <a:pt x="7362737" y="2524060"/>
                  </a:moveTo>
                  <a:lnTo>
                    <a:pt x="124460" y="2524060"/>
                  </a:lnTo>
                  <a:cubicBezTo>
                    <a:pt x="55880" y="2524060"/>
                    <a:pt x="0" y="2468180"/>
                    <a:pt x="0" y="2399599"/>
                  </a:cubicBezTo>
                  <a:lnTo>
                    <a:pt x="0" y="124460"/>
                  </a:lnTo>
                  <a:cubicBezTo>
                    <a:pt x="0" y="55880"/>
                    <a:pt x="55880" y="0"/>
                    <a:pt x="124460" y="0"/>
                  </a:cubicBezTo>
                  <a:lnTo>
                    <a:pt x="7362737" y="0"/>
                  </a:lnTo>
                  <a:cubicBezTo>
                    <a:pt x="7431317" y="0"/>
                    <a:pt x="7487197" y="55880"/>
                    <a:pt x="7487197" y="124460"/>
                  </a:cubicBezTo>
                  <a:lnTo>
                    <a:pt x="7487197" y="2399600"/>
                  </a:lnTo>
                  <a:cubicBezTo>
                    <a:pt x="7487197" y="2468180"/>
                    <a:pt x="7431317" y="2524060"/>
                    <a:pt x="7362737" y="2524060"/>
                  </a:cubicBezTo>
                  <a:close/>
                </a:path>
              </a:pathLst>
            </a:custGeom>
            <a:solidFill>
              <a:srgbClr val="1E3048"/>
            </a:solidFill>
          </p:spPr>
        </p:sp>
      </p:grpSp>
      <p:grpSp>
        <p:nvGrpSpPr>
          <p:cNvPr name="Group 7" id="7"/>
          <p:cNvGrpSpPr/>
          <p:nvPr/>
        </p:nvGrpSpPr>
        <p:grpSpPr>
          <a:xfrm rot="0">
            <a:off x="8655127" y="2154729"/>
            <a:ext cx="1758605" cy="1593669"/>
            <a:chOff x="0" y="0"/>
            <a:chExt cx="1923438" cy="1743043"/>
          </a:xfrm>
        </p:grpSpPr>
        <p:sp>
          <p:nvSpPr>
            <p:cNvPr name="Freeform 8" id="8"/>
            <p:cNvSpPr/>
            <p:nvPr/>
          </p:nvSpPr>
          <p:spPr>
            <a:xfrm flipH="false" flipV="false" rot="0">
              <a:off x="0" y="0"/>
              <a:ext cx="1923438" cy="1743043"/>
            </a:xfrm>
            <a:custGeom>
              <a:avLst/>
              <a:gdLst/>
              <a:ahLst/>
              <a:cxnLst/>
              <a:rect r="r" b="b" t="t" l="l"/>
              <a:pathLst>
                <a:path h="1743043" w="1923438">
                  <a:moveTo>
                    <a:pt x="1798977" y="1743042"/>
                  </a:moveTo>
                  <a:lnTo>
                    <a:pt x="124460" y="1743042"/>
                  </a:lnTo>
                  <a:cubicBezTo>
                    <a:pt x="55880" y="1743042"/>
                    <a:pt x="0" y="1687163"/>
                    <a:pt x="0" y="1618583"/>
                  </a:cubicBezTo>
                  <a:lnTo>
                    <a:pt x="0" y="124460"/>
                  </a:lnTo>
                  <a:cubicBezTo>
                    <a:pt x="0" y="55880"/>
                    <a:pt x="55880" y="0"/>
                    <a:pt x="124460" y="0"/>
                  </a:cubicBezTo>
                  <a:lnTo>
                    <a:pt x="1798978" y="0"/>
                  </a:lnTo>
                  <a:cubicBezTo>
                    <a:pt x="1867558" y="0"/>
                    <a:pt x="1923438" y="55880"/>
                    <a:pt x="1923438" y="124460"/>
                  </a:cubicBezTo>
                  <a:lnTo>
                    <a:pt x="1923438" y="1618583"/>
                  </a:lnTo>
                  <a:cubicBezTo>
                    <a:pt x="1923438" y="1687163"/>
                    <a:pt x="1867558" y="1743043"/>
                    <a:pt x="1798978" y="1743043"/>
                  </a:cubicBezTo>
                  <a:close/>
                </a:path>
              </a:pathLst>
            </a:custGeom>
            <a:solidFill>
              <a:srgbClr val="43B4BE"/>
            </a:solidFill>
          </p:spPr>
        </p:sp>
      </p:grpSp>
      <p:grpSp>
        <p:nvGrpSpPr>
          <p:cNvPr name="Group 9" id="9"/>
          <p:cNvGrpSpPr>
            <a:grpSpLocks noChangeAspect="true"/>
          </p:cNvGrpSpPr>
          <p:nvPr/>
        </p:nvGrpSpPr>
        <p:grpSpPr>
          <a:xfrm rot="5400000">
            <a:off x="10358995" y="2720928"/>
            <a:ext cx="532646" cy="461271"/>
            <a:chOff x="0" y="0"/>
            <a:chExt cx="6350000" cy="5499100"/>
          </a:xfrm>
        </p:grpSpPr>
        <p:sp>
          <p:nvSpPr>
            <p:cNvPr name="Freeform 10" id="10"/>
            <p:cNvSpPr/>
            <p:nvPr/>
          </p:nvSpPr>
          <p:spPr>
            <a:xfrm flipH="false" flipV="false" rot="0">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43B4BE"/>
            </a:solidFill>
          </p:spPr>
        </p:sp>
      </p:grpSp>
      <p:sp>
        <p:nvSpPr>
          <p:cNvPr name="Freeform 11" id="11"/>
          <p:cNvSpPr/>
          <p:nvPr/>
        </p:nvSpPr>
        <p:spPr>
          <a:xfrm flipH="false" flipV="false" rot="-10800000">
            <a:off x="16793761" y="1446458"/>
            <a:ext cx="2988478" cy="1505106"/>
          </a:xfrm>
          <a:custGeom>
            <a:avLst/>
            <a:gdLst/>
            <a:ahLst/>
            <a:cxnLst/>
            <a:rect r="r" b="b" t="t" l="l"/>
            <a:pathLst>
              <a:path h="1505106" w="2988478">
                <a:moveTo>
                  <a:pt x="0" y="0"/>
                </a:moveTo>
                <a:lnTo>
                  <a:pt x="2988478" y="0"/>
                </a:lnTo>
                <a:lnTo>
                  <a:pt x="2988478" y="1505106"/>
                </a:lnTo>
                <a:lnTo>
                  <a:pt x="0" y="15051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6702512" y="8607791"/>
            <a:ext cx="556788" cy="556788"/>
          </a:xfrm>
          <a:custGeom>
            <a:avLst/>
            <a:gdLst/>
            <a:ahLst/>
            <a:cxnLst/>
            <a:rect r="r" b="b" t="t" l="l"/>
            <a:pathLst>
              <a:path h="556788" w="556788">
                <a:moveTo>
                  <a:pt x="0" y="0"/>
                </a:moveTo>
                <a:lnTo>
                  <a:pt x="556788" y="0"/>
                </a:lnTo>
                <a:lnTo>
                  <a:pt x="556788" y="556787"/>
                </a:lnTo>
                <a:lnTo>
                  <a:pt x="0" y="5567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9144000" y="2393871"/>
            <a:ext cx="744563" cy="780019"/>
          </a:xfrm>
          <a:custGeom>
            <a:avLst/>
            <a:gdLst/>
            <a:ahLst/>
            <a:cxnLst/>
            <a:rect r="r" b="b" t="t" l="l"/>
            <a:pathLst>
              <a:path h="780019" w="744563">
                <a:moveTo>
                  <a:pt x="0" y="0"/>
                </a:moveTo>
                <a:lnTo>
                  <a:pt x="744563" y="0"/>
                </a:lnTo>
                <a:lnTo>
                  <a:pt x="744563" y="780018"/>
                </a:lnTo>
                <a:lnTo>
                  <a:pt x="0" y="7800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9525" y="4461073"/>
            <a:ext cx="12540929" cy="5775948"/>
          </a:xfrm>
          <a:custGeom>
            <a:avLst/>
            <a:gdLst/>
            <a:ahLst/>
            <a:cxnLst/>
            <a:rect r="r" b="b" t="t" l="l"/>
            <a:pathLst>
              <a:path h="5775948" w="12540929">
                <a:moveTo>
                  <a:pt x="0" y="0"/>
                </a:moveTo>
                <a:lnTo>
                  <a:pt x="12540929" y="0"/>
                </a:lnTo>
                <a:lnTo>
                  <a:pt x="12540929" y="5775948"/>
                </a:lnTo>
                <a:lnTo>
                  <a:pt x="0" y="5775948"/>
                </a:lnTo>
                <a:lnTo>
                  <a:pt x="0" y="0"/>
                </a:lnTo>
                <a:close/>
              </a:path>
            </a:pathLst>
          </a:custGeom>
          <a:blipFill>
            <a:blip r:embed="rId10"/>
            <a:stretch>
              <a:fillRect l="0" t="0" r="0" b="0"/>
            </a:stretch>
          </a:blipFill>
        </p:spPr>
      </p:sp>
      <p:sp>
        <p:nvSpPr>
          <p:cNvPr name="TextBox 15" id="15"/>
          <p:cNvSpPr txBox="true"/>
          <p:nvPr/>
        </p:nvSpPr>
        <p:spPr>
          <a:xfrm rot="0">
            <a:off x="897166" y="3183414"/>
            <a:ext cx="7166668" cy="532257"/>
          </a:xfrm>
          <a:prstGeom prst="rect">
            <a:avLst/>
          </a:prstGeom>
        </p:spPr>
        <p:txBody>
          <a:bodyPr anchor="t" rtlCol="false" tIns="0" lIns="0" bIns="0" rIns="0">
            <a:spAutoFit/>
          </a:bodyPr>
          <a:lstStyle/>
          <a:p>
            <a:pPr>
              <a:lnSpc>
                <a:spcPts val="4104"/>
              </a:lnSpc>
            </a:pPr>
            <a:r>
              <a:rPr lang="en-US" sz="3600">
                <a:solidFill>
                  <a:srgbClr val="06213C"/>
                </a:solidFill>
                <a:latin typeface="Montserrat Classic"/>
              </a:rPr>
              <a:t>WITH 3-D DATASET</a:t>
            </a:r>
          </a:p>
        </p:txBody>
      </p:sp>
      <p:sp>
        <p:nvSpPr>
          <p:cNvPr name="TextBox 16" id="16"/>
          <p:cNvSpPr txBox="true"/>
          <p:nvPr/>
        </p:nvSpPr>
        <p:spPr>
          <a:xfrm rot="0">
            <a:off x="14221011" y="8663412"/>
            <a:ext cx="2220703" cy="356235"/>
          </a:xfrm>
          <a:prstGeom prst="rect">
            <a:avLst/>
          </a:prstGeom>
        </p:spPr>
        <p:txBody>
          <a:bodyPr anchor="t" rtlCol="false" tIns="0" lIns="0" bIns="0" rIns="0">
            <a:spAutoFit/>
          </a:bodyPr>
          <a:lstStyle/>
          <a:p>
            <a:pPr algn="r">
              <a:lnSpc>
                <a:spcPts val="2940"/>
              </a:lnSpc>
            </a:pPr>
            <a:r>
              <a:rPr lang="en-US" sz="2100">
                <a:solidFill>
                  <a:srgbClr val="1E3048"/>
                </a:solidFill>
                <a:latin typeface="Montserrat"/>
              </a:rPr>
              <a:t>Next Page</a:t>
            </a:r>
          </a:p>
        </p:txBody>
      </p:sp>
      <p:sp>
        <p:nvSpPr>
          <p:cNvPr name="TextBox 17" id="17"/>
          <p:cNvSpPr txBox="true"/>
          <p:nvPr/>
        </p:nvSpPr>
        <p:spPr>
          <a:xfrm rot="0">
            <a:off x="1814167" y="1260158"/>
            <a:ext cx="2532984" cy="356235"/>
          </a:xfrm>
          <a:prstGeom prst="rect">
            <a:avLst/>
          </a:prstGeom>
        </p:spPr>
        <p:txBody>
          <a:bodyPr anchor="t" rtlCol="false" tIns="0" lIns="0" bIns="0" rIns="0">
            <a:spAutoFit/>
          </a:bodyPr>
          <a:lstStyle/>
          <a:p>
            <a:pPr>
              <a:lnSpc>
                <a:spcPts val="2940"/>
              </a:lnSpc>
            </a:pPr>
            <a:r>
              <a:rPr lang="en-US" sz="2100" spc="31">
                <a:solidFill>
                  <a:srgbClr val="FFFFFF"/>
                </a:solidFill>
                <a:latin typeface="Montserrat Classic"/>
              </a:rPr>
              <a:t>EXAMPLE</a:t>
            </a:r>
          </a:p>
        </p:txBody>
      </p:sp>
      <p:sp>
        <p:nvSpPr>
          <p:cNvPr name="TextBox 18" id="18"/>
          <p:cNvSpPr txBox="true"/>
          <p:nvPr/>
        </p:nvSpPr>
        <p:spPr>
          <a:xfrm rot="0">
            <a:off x="11012102" y="2628031"/>
            <a:ext cx="5429611" cy="580391"/>
          </a:xfrm>
          <a:prstGeom prst="rect">
            <a:avLst/>
          </a:prstGeom>
        </p:spPr>
        <p:txBody>
          <a:bodyPr anchor="t" rtlCol="false" tIns="0" lIns="0" bIns="0" rIns="0">
            <a:spAutoFit/>
          </a:bodyPr>
          <a:lstStyle/>
          <a:p>
            <a:pPr>
              <a:lnSpc>
                <a:spcPts val="4759"/>
              </a:lnSpc>
            </a:pPr>
            <a:r>
              <a:rPr lang="en-US" sz="3399">
                <a:solidFill>
                  <a:srgbClr val="FFFFFF"/>
                </a:solidFill>
                <a:latin typeface="Montserrat"/>
              </a:rPr>
              <a:t>Same goes for 3-D also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1457325"/>
          </a:xfrm>
          <a:prstGeom prst="rect">
            <a:avLst/>
          </a:prstGeom>
          <a:solidFill>
            <a:srgbClr val="1E3048"/>
          </a:solidFill>
        </p:spPr>
      </p:sp>
      <p:sp>
        <p:nvSpPr>
          <p:cNvPr name="AutoShape 3" id="3"/>
          <p:cNvSpPr/>
          <p:nvPr/>
        </p:nvSpPr>
        <p:spPr>
          <a:xfrm rot="0">
            <a:off x="-1536078" y="1028700"/>
            <a:ext cx="6016578" cy="0"/>
          </a:xfrm>
          <a:prstGeom prst="line">
            <a:avLst/>
          </a:prstGeom>
          <a:ln cap="rnd" w="857250">
            <a:solidFill>
              <a:srgbClr val="43B4BE"/>
            </a:solidFill>
            <a:prstDash val="solid"/>
            <a:headEnd type="none" len="sm" w="sm"/>
            <a:tailEnd type="none" len="sm" w="sm"/>
          </a:ln>
        </p:spPr>
      </p:sp>
      <p:sp>
        <p:nvSpPr>
          <p:cNvPr name="Freeform 4" id="4"/>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0997982" y="3190835"/>
            <a:ext cx="6261318" cy="2307755"/>
            <a:chOff x="0" y="0"/>
            <a:chExt cx="6848186" cy="2524059"/>
          </a:xfrm>
        </p:grpSpPr>
        <p:sp>
          <p:nvSpPr>
            <p:cNvPr name="Freeform 6" id="6"/>
            <p:cNvSpPr/>
            <p:nvPr/>
          </p:nvSpPr>
          <p:spPr>
            <a:xfrm flipH="false" flipV="false" rot="0">
              <a:off x="0" y="0"/>
              <a:ext cx="6848187" cy="2524060"/>
            </a:xfrm>
            <a:custGeom>
              <a:avLst/>
              <a:gdLst/>
              <a:ahLst/>
              <a:cxnLst/>
              <a:rect r="r" b="b" t="t" l="l"/>
              <a:pathLst>
                <a:path h="2524060" w="6848187">
                  <a:moveTo>
                    <a:pt x="6723726" y="2524060"/>
                  </a:moveTo>
                  <a:lnTo>
                    <a:pt x="124460" y="2524060"/>
                  </a:lnTo>
                  <a:cubicBezTo>
                    <a:pt x="55880" y="2524060"/>
                    <a:pt x="0" y="2468180"/>
                    <a:pt x="0" y="2399599"/>
                  </a:cubicBezTo>
                  <a:lnTo>
                    <a:pt x="0" y="124460"/>
                  </a:lnTo>
                  <a:cubicBezTo>
                    <a:pt x="0" y="55880"/>
                    <a:pt x="55880" y="0"/>
                    <a:pt x="124460" y="0"/>
                  </a:cubicBezTo>
                  <a:lnTo>
                    <a:pt x="6723727" y="0"/>
                  </a:lnTo>
                  <a:cubicBezTo>
                    <a:pt x="6792306" y="0"/>
                    <a:pt x="6848187" y="55880"/>
                    <a:pt x="6848187" y="124460"/>
                  </a:cubicBezTo>
                  <a:lnTo>
                    <a:pt x="6848187" y="2399600"/>
                  </a:lnTo>
                  <a:cubicBezTo>
                    <a:pt x="6848187" y="2468180"/>
                    <a:pt x="6792306" y="2524060"/>
                    <a:pt x="6723727" y="2524060"/>
                  </a:cubicBezTo>
                  <a:close/>
                </a:path>
              </a:pathLst>
            </a:custGeom>
            <a:solidFill>
              <a:srgbClr val="1E3048"/>
            </a:solidFill>
          </p:spPr>
        </p:sp>
      </p:grpSp>
      <p:grpSp>
        <p:nvGrpSpPr>
          <p:cNvPr name="Group 7" id="7"/>
          <p:cNvGrpSpPr/>
          <p:nvPr/>
        </p:nvGrpSpPr>
        <p:grpSpPr>
          <a:xfrm rot="0">
            <a:off x="10413732" y="5751049"/>
            <a:ext cx="6845568" cy="2307755"/>
            <a:chOff x="0" y="0"/>
            <a:chExt cx="7487197" cy="2524059"/>
          </a:xfrm>
        </p:grpSpPr>
        <p:sp>
          <p:nvSpPr>
            <p:cNvPr name="Freeform 8" id="8"/>
            <p:cNvSpPr/>
            <p:nvPr/>
          </p:nvSpPr>
          <p:spPr>
            <a:xfrm flipH="false" flipV="false" rot="0">
              <a:off x="0" y="0"/>
              <a:ext cx="7487197" cy="2524060"/>
            </a:xfrm>
            <a:custGeom>
              <a:avLst/>
              <a:gdLst/>
              <a:ahLst/>
              <a:cxnLst/>
              <a:rect r="r" b="b" t="t" l="l"/>
              <a:pathLst>
                <a:path h="2524060" w="7487197">
                  <a:moveTo>
                    <a:pt x="7362737" y="2524060"/>
                  </a:moveTo>
                  <a:lnTo>
                    <a:pt x="124460" y="2524060"/>
                  </a:lnTo>
                  <a:cubicBezTo>
                    <a:pt x="55880" y="2524060"/>
                    <a:pt x="0" y="2468180"/>
                    <a:pt x="0" y="2399599"/>
                  </a:cubicBezTo>
                  <a:lnTo>
                    <a:pt x="0" y="124460"/>
                  </a:lnTo>
                  <a:cubicBezTo>
                    <a:pt x="0" y="55880"/>
                    <a:pt x="55880" y="0"/>
                    <a:pt x="124460" y="0"/>
                  </a:cubicBezTo>
                  <a:lnTo>
                    <a:pt x="7362737" y="0"/>
                  </a:lnTo>
                  <a:cubicBezTo>
                    <a:pt x="7431317" y="0"/>
                    <a:pt x="7487197" y="55880"/>
                    <a:pt x="7487197" y="124460"/>
                  </a:cubicBezTo>
                  <a:lnTo>
                    <a:pt x="7487197" y="2399600"/>
                  </a:lnTo>
                  <a:cubicBezTo>
                    <a:pt x="7487197" y="2468180"/>
                    <a:pt x="7431317" y="2524060"/>
                    <a:pt x="7362737" y="2524060"/>
                  </a:cubicBezTo>
                  <a:close/>
                </a:path>
              </a:pathLst>
            </a:custGeom>
            <a:solidFill>
              <a:srgbClr val="43B4BE"/>
            </a:solidFill>
          </p:spPr>
        </p:sp>
      </p:grpSp>
      <p:grpSp>
        <p:nvGrpSpPr>
          <p:cNvPr name="Group 9" id="9"/>
          <p:cNvGrpSpPr/>
          <p:nvPr/>
        </p:nvGrpSpPr>
        <p:grpSpPr>
          <a:xfrm rot="0">
            <a:off x="10413732" y="3190835"/>
            <a:ext cx="6845568" cy="2307755"/>
            <a:chOff x="0" y="0"/>
            <a:chExt cx="7487197" cy="2524059"/>
          </a:xfrm>
        </p:grpSpPr>
        <p:sp>
          <p:nvSpPr>
            <p:cNvPr name="Freeform 10" id="10"/>
            <p:cNvSpPr/>
            <p:nvPr/>
          </p:nvSpPr>
          <p:spPr>
            <a:xfrm flipH="false" flipV="false" rot="0">
              <a:off x="0" y="0"/>
              <a:ext cx="7487197" cy="2524060"/>
            </a:xfrm>
            <a:custGeom>
              <a:avLst/>
              <a:gdLst/>
              <a:ahLst/>
              <a:cxnLst/>
              <a:rect r="r" b="b" t="t" l="l"/>
              <a:pathLst>
                <a:path h="2524060" w="7487197">
                  <a:moveTo>
                    <a:pt x="7362737" y="2524060"/>
                  </a:moveTo>
                  <a:lnTo>
                    <a:pt x="124460" y="2524060"/>
                  </a:lnTo>
                  <a:cubicBezTo>
                    <a:pt x="55880" y="2524060"/>
                    <a:pt x="0" y="2468180"/>
                    <a:pt x="0" y="2399599"/>
                  </a:cubicBezTo>
                  <a:lnTo>
                    <a:pt x="0" y="124460"/>
                  </a:lnTo>
                  <a:cubicBezTo>
                    <a:pt x="0" y="55880"/>
                    <a:pt x="55880" y="0"/>
                    <a:pt x="124460" y="0"/>
                  </a:cubicBezTo>
                  <a:lnTo>
                    <a:pt x="7362737" y="0"/>
                  </a:lnTo>
                  <a:cubicBezTo>
                    <a:pt x="7431317" y="0"/>
                    <a:pt x="7487197" y="55880"/>
                    <a:pt x="7487197" y="124460"/>
                  </a:cubicBezTo>
                  <a:lnTo>
                    <a:pt x="7487197" y="2399600"/>
                  </a:lnTo>
                  <a:cubicBezTo>
                    <a:pt x="7487197" y="2468180"/>
                    <a:pt x="7431317" y="2524060"/>
                    <a:pt x="7362737" y="2524060"/>
                  </a:cubicBezTo>
                  <a:close/>
                </a:path>
              </a:pathLst>
            </a:custGeom>
            <a:solidFill>
              <a:srgbClr val="1E3048"/>
            </a:solidFill>
          </p:spPr>
        </p:sp>
      </p:grpSp>
      <p:grpSp>
        <p:nvGrpSpPr>
          <p:cNvPr name="Group 11" id="11"/>
          <p:cNvGrpSpPr/>
          <p:nvPr/>
        </p:nvGrpSpPr>
        <p:grpSpPr>
          <a:xfrm rot="0">
            <a:off x="9534430" y="3547878"/>
            <a:ext cx="1758605" cy="1593669"/>
            <a:chOff x="0" y="0"/>
            <a:chExt cx="1923438" cy="1743043"/>
          </a:xfrm>
        </p:grpSpPr>
        <p:sp>
          <p:nvSpPr>
            <p:cNvPr name="Freeform 12" id="12"/>
            <p:cNvSpPr/>
            <p:nvPr/>
          </p:nvSpPr>
          <p:spPr>
            <a:xfrm flipH="false" flipV="false" rot="0">
              <a:off x="0" y="0"/>
              <a:ext cx="1923438" cy="1743043"/>
            </a:xfrm>
            <a:custGeom>
              <a:avLst/>
              <a:gdLst/>
              <a:ahLst/>
              <a:cxnLst/>
              <a:rect r="r" b="b" t="t" l="l"/>
              <a:pathLst>
                <a:path h="1743043" w="1923438">
                  <a:moveTo>
                    <a:pt x="1798977" y="1743042"/>
                  </a:moveTo>
                  <a:lnTo>
                    <a:pt x="124460" y="1743042"/>
                  </a:lnTo>
                  <a:cubicBezTo>
                    <a:pt x="55880" y="1743042"/>
                    <a:pt x="0" y="1687163"/>
                    <a:pt x="0" y="1618583"/>
                  </a:cubicBezTo>
                  <a:lnTo>
                    <a:pt x="0" y="124460"/>
                  </a:lnTo>
                  <a:cubicBezTo>
                    <a:pt x="0" y="55880"/>
                    <a:pt x="55880" y="0"/>
                    <a:pt x="124460" y="0"/>
                  </a:cubicBezTo>
                  <a:lnTo>
                    <a:pt x="1798978" y="0"/>
                  </a:lnTo>
                  <a:cubicBezTo>
                    <a:pt x="1867558" y="0"/>
                    <a:pt x="1923438" y="55880"/>
                    <a:pt x="1923438" y="124460"/>
                  </a:cubicBezTo>
                  <a:lnTo>
                    <a:pt x="1923438" y="1618583"/>
                  </a:lnTo>
                  <a:cubicBezTo>
                    <a:pt x="1923438" y="1687163"/>
                    <a:pt x="1867558" y="1743043"/>
                    <a:pt x="1798978" y="1743043"/>
                  </a:cubicBezTo>
                  <a:close/>
                </a:path>
              </a:pathLst>
            </a:custGeom>
            <a:solidFill>
              <a:srgbClr val="43B4BE"/>
            </a:solidFill>
          </p:spPr>
        </p:sp>
      </p:grpSp>
      <p:grpSp>
        <p:nvGrpSpPr>
          <p:cNvPr name="Group 13" id="13"/>
          <p:cNvGrpSpPr/>
          <p:nvPr/>
        </p:nvGrpSpPr>
        <p:grpSpPr>
          <a:xfrm rot="0">
            <a:off x="9534430" y="6108092"/>
            <a:ext cx="1758605" cy="1593669"/>
            <a:chOff x="0" y="0"/>
            <a:chExt cx="1923438" cy="1743043"/>
          </a:xfrm>
        </p:grpSpPr>
        <p:sp>
          <p:nvSpPr>
            <p:cNvPr name="Freeform 14" id="14"/>
            <p:cNvSpPr/>
            <p:nvPr/>
          </p:nvSpPr>
          <p:spPr>
            <a:xfrm flipH="false" flipV="false" rot="0">
              <a:off x="0" y="0"/>
              <a:ext cx="1923438" cy="1743043"/>
            </a:xfrm>
            <a:custGeom>
              <a:avLst/>
              <a:gdLst/>
              <a:ahLst/>
              <a:cxnLst/>
              <a:rect r="r" b="b" t="t" l="l"/>
              <a:pathLst>
                <a:path h="1743043" w="1923438">
                  <a:moveTo>
                    <a:pt x="1798977" y="1743042"/>
                  </a:moveTo>
                  <a:lnTo>
                    <a:pt x="124460" y="1743042"/>
                  </a:lnTo>
                  <a:cubicBezTo>
                    <a:pt x="55880" y="1743042"/>
                    <a:pt x="0" y="1687163"/>
                    <a:pt x="0" y="1618583"/>
                  </a:cubicBezTo>
                  <a:lnTo>
                    <a:pt x="0" y="124460"/>
                  </a:lnTo>
                  <a:cubicBezTo>
                    <a:pt x="0" y="55880"/>
                    <a:pt x="55880" y="0"/>
                    <a:pt x="124460" y="0"/>
                  </a:cubicBezTo>
                  <a:lnTo>
                    <a:pt x="1798978" y="0"/>
                  </a:lnTo>
                  <a:cubicBezTo>
                    <a:pt x="1867558" y="0"/>
                    <a:pt x="1923438" y="55880"/>
                    <a:pt x="1923438" y="124460"/>
                  </a:cubicBezTo>
                  <a:lnTo>
                    <a:pt x="1923438" y="1618583"/>
                  </a:lnTo>
                  <a:cubicBezTo>
                    <a:pt x="1923438" y="1687163"/>
                    <a:pt x="1867558" y="1743043"/>
                    <a:pt x="1798978" y="1743043"/>
                  </a:cubicBezTo>
                  <a:close/>
                </a:path>
              </a:pathLst>
            </a:custGeom>
            <a:solidFill>
              <a:srgbClr val="1E3048"/>
            </a:solidFill>
          </p:spPr>
        </p:sp>
      </p:grpSp>
      <p:grpSp>
        <p:nvGrpSpPr>
          <p:cNvPr name="Group 15" id="15"/>
          <p:cNvGrpSpPr>
            <a:grpSpLocks noChangeAspect="true"/>
          </p:cNvGrpSpPr>
          <p:nvPr/>
        </p:nvGrpSpPr>
        <p:grpSpPr>
          <a:xfrm rot="5400000">
            <a:off x="11200198" y="4114077"/>
            <a:ext cx="532646" cy="461271"/>
            <a:chOff x="0" y="0"/>
            <a:chExt cx="6350000" cy="5499100"/>
          </a:xfrm>
        </p:grpSpPr>
        <p:sp>
          <p:nvSpPr>
            <p:cNvPr name="Freeform 16" id="16"/>
            <p:cNvSpPr/>
            <p:nvPr/>
          </p:nvSpPr>
          <p:spPr>
            <a:xfrm flipH="false" flipV="false" rot="0">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43B4BE"/>
            </a:solidFill>
          </p:spPr>
        </p:sp>
      </p:grpSp>
      <p:grpSp>
        <p:nvGrpSpPr>
          <p:cNvPr name="Group 17" id="17"/>
          <p:cNvGrpSpPr>
            <a:grpSpLocks noChangeAspect="true"/>
          </p:cNvGrpSpPr>
          <p:nvPr/>
        </p:nvGrpSpPr>
        <p:grpSpPr>
          <a:xfrm rot="5400000">
            <a:off x="11200198" y="6674291"/>
            <a:ext cx="532646" cy="461271"/>
            <a:chOff x="0" y="0"/>
            <a:chExt cx="6350000" cy="5499100"/>
          </a:xfrm>
        </p:grpSpPr>
        <p:sp>
          <p:nvSpPr>
            <p:cNvPr name="Freeform 18" id="18"/>
            <p:cNvSpPr/>
            <p:nvPr/>
          </p:nvSpPr>
          <p:spPr>
            <a:xfrm flipH="false" flipV="false" rot="0">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1E3048"/>
            </a:solidFill>
          </p:spPr>
        </p:sp>
      </p:grpSp>
      <p:sp>
        <p:nvSpPr>
          <p:cNvPr name="Freeform 19" id="19"/>
          <p:cNvSpPr/>
          <p:nvPr/>
        </p:nvSpPr>
        <p:spPr>
          <a:xfrm flipH="false" flipV="false" rot="-5400000">
            <a:off x="16041208" y="704772"/>
            <a:ext cx="2988478" cy="1505106"/>
          </a:xfrm>
          <a:custGeom>
            <a:avLst/>
            <a:gdLst/>
            <a:ahLst/>
            <a:cxnLst/>
            <a:rect r="r" b="b" t="t" l="l"/>
            <a:pathLst>
              <a:path h="1505106" w="2988478">
                <a:moveTo>
                  <a:pt x="0" y="0"/>
                </a:moveTo>
                <a:lnTo>
                  <a:pt x="2988478" y="0"/>
                </a:lnTo>
                <a:lnTo>
                  <a:pt x="2988478" y="1505106"/>
                </a:lnTo>
                <a:lnTo>
                  <a:pt x="0" y="15051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5400000">
            <a:off x="7630802" y="9139398"/>
            <a:ext cx="1060016" cy="1235189"/>
          </a:xfrm>
          <a:custGeom>
            <a:avLst/>
            <a:gdLst/>
            <a:ahLst/>
            <a:cxnLst/>
            <a:rect r="r" b="b" t="t" l="l"/>
            <a:pathLst>
              <a:path h="1235189" w="1060016">
                <a:moveTo>
                  <a:pt x="0" y="0"/>
                </a:moveTo>
                <a:lnTo>
                  <a:pt x="1060016" y="0"/>
                </a:lnTo>
                <a:lnTo>
                  <a:pt x="1060016" y="1235188"/>
                </a:lnTo>
                <a:lnTo>
                  <a:pt x="0" y="1235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false" flipV="false" rot="0">
            <a:off x="16702512" y="8607791"/>
            <a:ext cx="556788" cy="556788"/>
          </a:xfrm>
          <a:custGeom>
            <a:avLst/>
            <a:gdLst/>
            <a:ahLst/>
            <a:cxnLst/>
            <a:rect r="r" b="b" t="t" l="l"/>
            <a:pathLst>
              <a:path h="556788" w="556788">
                <a:moveTo>
                  <a:pt x="0" y="0"/>
                </a:moveTo>
                <a:lnTo>
                  <a:pt x="556788" y="0"/>
                </a:lnTo>
                <a:lnTo>
                  <a:pt x="556788" y="556787"/>
                </a:lnTo>
                <a:lnTo>
                  <a:pt x="0" y="55678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2" id="22"/>
          <p:cNvSpPr txBox="true"/>
          <p:nvPr/>
        </p:nvSpPr>
        <p:spPr>
          <a:xfrm rot="0">
            <a:off x="1110684" y="7150895"/>
            <a:ext cx="1644305" cy="423034"/>
          </a:xfrm>
          <a:prstGeom prst="rect">
            <a:avLst/>
          </a:prstGeom>
        </p:spPr>
        <p:txBody>
          <a:bodyPr anchor="t" rtlCol="false" tIns="0" lIns="0" bIns="0" rIns="0">
            <a:spAutoFit/>
          </a:bodyPr>
          <a:lstStyle/>
          <a:p>
            <a:pPr algn="ctr">
              <a:lnSpc>
                <a:spcPts val="3235"/>
              </a:lnSpc>
            </a:pPr>
            <a:r>
              <a:rPr lang="en-US" sz="2838">
                <a:solidFill>
                  <a:srgbClr val="FFFFFF"/>
                </a:solidFill>
                <a:latin typeface="Montserrat Classic"/>
              </a:rPr>
              <a:t>2020</a:t>
            </a:r>
          </a:p>
        </p:txBody>
      </p:sp>
      <p:sp>
        <p:nvSpPr>
          <p:cNvPr name="Freeform 23" id="23"/>
          <p:cNvSpPr/>
          <p:nvPr/>
        </p:nvSpPr>
        <p:spPr>
          <a:xfrm flipH="false" flipV="false" rot="0">
            <a:off x="10041451" y="3954704"/>
            <a:ext cx="744563" cy="780019"/>
          </a:xfrm>
          <a:custGeom>
            <a:avLst/>
            <a:gdLst/>
            <a:ahLst/>
            <a:cxnLst/>
            <a:rect r="r" b="b" t="t" l="l"/>
            <a:pathLst>
              <a:path h="780019" w="744563">
                <a:moveTo>
                  <a:pt x="0" y="0"/>
                </a:moveTo>
                <a:lnTo>
                  <a:pt x="744563" y="0"/>
                </a:lnTo>
                <a:lnTo>
                  <a:pt x="744563" y="780018"/>
                </a:lnTo>
                <a:lnTo>
                  <a:pt x="0" y="78001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4" id="24"/>
          <p:cNvSpPr/>
          <p:nvPr/>
        </p:nvSpPr>
        <p:spPr>
          <a:xfrm flipH="false" flipV="false" rot="0">
            <a:off x="9973312" y="6414032"/>
            <a:ext cx="880840" cy="880840"/>
          </a:xfrm>
          <a:custGeom>
            <a:avLst/>
            <a:gdLst/>
            <a:ahLst/>
            <a:cxnLst/>
            <a:rect r="r" b="b" t="t" l="l"/>
            <a:pathLst>
              <a:path h="880840" w="880840">
                <a:moveTo>
                  <a:pt x="0" y="0"/>
                </a:moveTo>
                <a:lnTo>
                  <a:pt x="880840" y="0"/>
                </a:lnTo>
                <a:lnTo>
                  <a:pt x="880840" y="880840"/>
                </a:lnTo>
                <a:lnTo>
                  <a:pt x="0" y="88084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5" id="25"/>
          <p:cNvSpPr txBox="true"/>
          <p:nvPr/>
        </p:nvSpPr>
        <p:spPr>
          <a:xfrm rot="0">
            <a:off x="897166" y="3192939"/>
            <a:ext cx="7379964" cy="2190750"/>
          </a:xfrm>
          <a:prstGeom prst="rect">
            <a:avLst/>
          </a:prstGeom>
        </p:spPr>
        <p:txBody>
          <a:bodyPr anchor="t" rtlCol="false" tIns="0" lIns="0" bIns="0" rIns="0">
            <a:spAutoFit/>
          </a:bodyPr>
          <a:lstStyle/>
          <a:p>
            <a:pPr>
              <a:lnSpc>
                <a:spcPts val="5700"/>
              </a:lnSpc>
            </a:pPr>
            <a:r>
              <a:rPr lang="en-US" sz="5000">
                <a:solidFill>
                  <a:srgbClr val="06213C"/>
                </a:solidFill>
                <a:latin typeface="Montserrat Classic Bold"/>
              </a:rPr>
              <a:t>FROM ALL THE ABOVE SLIDES WE CAN OBSERVE THAT</a:t>
            </a:r>
          </a:p>
        </p:txBody>
      </p:sp>
      <p:sp>
        <p:nvSpPr>
          <p:cNvPr name="TextBox 26" id="26"/>
          <p:cNvSpPr txBox="true"/>
          <p:nvPr/>
        </p:nvSpPr>
        <p:spPr>
          <a:xfrm rot="0">
            <a:off x="12041508" y="3776070"/>
            <a:ext cx="4795389" cy="1099185"/>
          </a:xfrm>
          <a:prstGeom prst="rect">
            <a:avLst/>
          </a:prstGeom>
        </p:spPr>
        <p:txBody>
          <a:bodyPr anchor="t" rtlCol="false" tIns="0" lIns="0" bIns="0" rIns="0">
            <a:spAutoFit/>
          </a:bodyPr>
          <a:lstStyle/>
          <a:p>
            <a:pPr>
              <a:lnSpc>
                <a:spcPts val="2940"/>
              </a:lnSpc>
            </a:pPr>
            <a:r>
              <a:rPr lang="en-US" sz="2100">
                <a:solidFill>
                  <a:srgbClr val="FFFFFF"/>
                </a:solidFill>
                <a:latin typeface="Montserrat"/>
              </a:rPr>
              <a:t>Specific data which has bigger sets or bigger information stays and behave different from smaller sets</a:t>
            </a:r>
          </a:p>
        </p:txBody>
      </p:sp>
      <p:sp>
        <p:nvSpPr>
          <p:cNvPr name="TextBox 27" id="27"/>
          <p:cNvSpPr txBox="true"/>
          <p:nvPr/>
        </p:nvSpPr>
        <p:spPr>
          <a:xfrm rot="0">
            <a:off x="12041508" y="6336285"/>
            <a:ext cx="4795389" cy="727710"/>
          </a:xfrm>
          <a:prstGeom prst="rect">
            <a:avLst/>
          </a:prstGeom>
        </p:spPr>
        <p:txBody>
          <a:bodyPr anchor="t" rtlCol="false" tIns="0" lIns="0" bIns="0" rIns="0">
            <a:spAutoFit/>
          </a:bodyPr>
          <a:lstStyle/>
          <a:p>
            <a:pPr>
              <a:lnSpc>
                <a:spcPts val="2940"/>
              </a:lnSpc>
            </a:pPr>
            <a:r>
              <a:rPr lang="en-US" sz="2100">
                <a:solidFill>
                  <a:srgbClr val="FFFFFF"/>
                </a:solidFill>
                <a:latin typeface="Montserrat"/>
              </a:rPr>
              <a:t>That’s why it’s easy to compress and delete smaller sets of info</a:t>
            </a:r>
          </a:p>
        </p:txBody>
      </p:sp>
      <p:sp>
        <p:nvSpPr>
          <p:cNvPr name="TextBox 28" id="28"/>
          <p:cNvSpPr txBox="true"/>
          <p:nvPr/>
        </p:nvSpPr>
        <p:spPr>
          <a:xfrm rot="0">
            <a:off x="14221011" y="8663412"/>
            <a:ext cx="2220703" cy="356235"/>
          </a:xfrm>
          <a:prstGeom prst="rect">
            <a:avLst/>
          </a:prstGeom>
        </p:spPr>
        <p:txBody>
          <a:bodyPr anchor="t" rtlCol="false" tIns="0" lIns="0" bIns="0" rIns="0">
            <a:spAutoFit/>
          </a:bodyPr>
          <a:lstStyle/>
          <a:p>
            <a:pPr algn="r">
              <a:lnSpc>
                <a:spcPts val="2940"/>
              </a:lnSpc>
            </a:pPr>
            <a:r>
              <a:rPr lang="en-US" sz="2100">
                <a:solidFill>
                  <a:srgbClr val="1E3048"/>
                </a:solidFill>
                <a:latin typeface="Montserrat"/>
              </a:rPr>
              <a:t>Next Page</a:t>
            </a:r>
          </a:p>
        </p:txBody>
      </p:sp>
      <p:sp>
        <p:nvSpPr>
          <p:cNvPr name="TextBox 29" id="29"/>
          <p:cNvSpPr txBox="true"/>
          <p:nvPr/>
        </p:nvSpPr>
        <p:spPr>
          <a:xfrm rot="0">
            <a:off x="1814167" y="1260158"/>
            <a:ext cx="2532984" cy="356235"/>
          </a:xfrm>
          <a:prstGeom prst="rect">
            <a:avLst/>
          </a:prstGeom>
        </p:spPr>
        <p:txBody>
          <a:bodyPr anchor="t" rtlCol="false" tIns="0" lIns="0" bIns="0" rIns="0">
            <a:spAutoFit/>
          </a:bodyPr>
          <a:lstStyle/>
          <a:p>
            <a:pPr>
              <a:lnSpc>
                <a:spcPts val="2940"/>
              </a:lnSpc>
            </a:pPr>
            <a:r>
              <a:rPr lang="en-US" sz="2100" spc="31">
                <a:solidFill>
                  <a:srgbClr val="FFFFFF"/>
                </a:solidFill>
                <a:latin typeface="Montserrat Classic"/>
              </a:rPr>
              <a:t>OBSERVATION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1457325"/>
          </a:xfrm>
          <a:prstGeom prst="rect">
            <a:avLst/>
          </a:prstGeom>
          <a:solidFill>
            <a:srgbClr val="1E3048"/>
          </a:solidFill>
        </p:spPr>
      </p:sp>
      <p:sp>
        <p:nvSpPr>
          <p:cNvPr name="AutoShape 3" id="3"/>
          <p:cNvSpPr/>
          <p:nvPr/>
        </p:nvSpPr>
        <p:spPr>
          <a:xfrm rot="0">
            <a:off x="-1536078" y="1028700"/>
            <a:ext cx="6016578" cy="0"/>
          </a:xfrm>
          <a:prstGeom prst="line">
            <a:avLst/>
          </a:prstGeom>
          <a:ln cap="rnd" w="857250">
            <a:solidFill>
              <a:srgbClr val="43B4BE"/>
            </a:solidFill>
            <a:prstDash val="solid"/>
            <a:headEnd type="none" len="sm" w="sm"/>
            <a:tailEnd type="none" len="sm" w="sm"/>
          </a:ln>
        </p:spPr>
      </p:sp>
      <p:sp>
        <p:nvSpPr>
          <p:cNvPr name="Freeform 4" id="4"/>
          <p:cNvSpPr/>
          <p:nvPr/>
        </p:nvSpPr>
        <p:spPr>
          <a:xfrm flipH="false" flipV="false" rot="0">
            <a:off x="53247"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505071" y="5143500"/>
            <a:ext cx="6261318" cy="2307755"/>
            <a:chOff x="0" y="0"/>
            <a:chExt cx="6848186" cy="2524059"/>
          </a:xfrm>
        </p:grpSpPr>
        <p:sp>
          <p:nvSpPr>
            <p:cNvPr name="Freeform 6" id="6"/>
            <p:cNvSpPr/>
            <p:nvPr/>
          </p:nvSpPr>
          <p:spPr>
            <a:xfrm flipH="false" flipV="false" rot="0">
              <a:off x="0" y="0"/>
              <a:ext cx="6848187" cy="2524060"/>
            </a:xfrm>
            <a:custGeom>
              <a:avLst/>
              <a:gdLst/>
              <a:ahLst/>
              <a:cxnLst/>
              <a:rect r="r" b="b" t="t" l="l"/>
              <a:pathLst>
                <a:path h="2524060" w="6848187">
                  <a:moveTo>
                    <a:pt x="6723726" y="2524060"/>
                  </a:moveTo>
                  <a:lnTo>
                    <a:pt x="124460" y="2524060"/>
                  </a:lnTo>
                  <a:cubicBezTo>
                    <a:pt x="55880" y="2524060"/>
                    <a:pt x="0" y="2468180"/>
                    <a:pt x="0" y="2399599"/>
                  </a:cubicBezTo>
                  <a:lnTo>
                    <a:pt x="0" y="124460"/>
                  </a:lnTo>
                  <a:cubicBezTo>
                    <a:pt x="0" y="55880"/>
                    <a:pt x="55880" y="0"/>
                    <a:pt x="124460" y="0"/>
                  </a:cubicBezTo>
                  <a:lnTo>
                    <a:pt x="6723727" y="0"/>
                  </a:lnTo>
                  <a:cubicBezTo>
                    <a:pt x="6792306" y="0"/>
                    <a:pt x="6848187" y="55880"/>
                    <a:pt x="6848187" y="124460"/>
                  </a:cubicBezTo>
                  <a:lnTo>
                    <a:pt x="6848187" y="2399600"/>
                  </a:lnTo>
                  <a:cubicBezTo>
                    <a:pt x="6848187" y="2468180"/>
                    <a:pt x="6792306" y="2524060"/>
                    <a:pt x="6723727" y="2524060"/>
                  </a:cubicBezTo>
                  <a:close/>
                </a:path>
              </a:pathLst>
            </a:custGeom>
            <a:solidFill>
              <a:srgbClr val="1E3048"/>
            </a:solidFill>
          </p:spPr>
        </p:sp>
      </p:grpSp>
      <p:sp>
        <p:nvSpPr>
          <p:cNvPr name="Freeform 7" id="7"/>
          <p:cNvSpPr/>
          <p:nvPr/>
        </p:nvSpPr>
        <p:spPr>
          <a:xfrm flipH="false" flipV="false" rot="-10800000">
            <a:off x="16538503" y="1434202"/>
            <a:ext cx="2988478" cy="1505106"/>
          </a:xfrm>
          <a:custGeom>
            <a:avLst/>
            <a:gdLst/>
            <a:ahLst/>
            <a:cxnLst/>
            <a:rect r="r" b="b" t="t" l="l"/>
            <a:pathLst>
              <a:path h="1505106" w="2988478">
                <a:moveTo>
                  <a:pt x="0" y="0"/>
                </a:moveTo>
                <a:lnTo>
                  <a:pt x="2988477" y="0"/>
                </a:lnTo>
                <a:lnTo>
                  <a:pt x="2988477" y="1505106"/>
                </a:lnTo>
                <a:lnTo>
                  <a:pt x="0" y="15051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6702512" y="8607791"/>
            <a:ext cx="556788" cy="556788"/>
          </a:xfrm>
          <a:custGeom>
            <a:avLst/>
            <a:gdLst/>
            <a:ahLst/>
            <a:cxnLst/>
            <a:rect r="r" b="b" t="t" l="l"/>
            <a:pathLst>
              <a:path h="556788" w="556788">
                <a:moveTo>
                  <a:pt x="0" y="0"/>
                </a:moveTo>
                <a:lnTo>
                  <a:pt x="556788" y="0"/>
                </a:lnTo>
                <a:lnTo>
                  <a:pt x="556788" y="556787"/>
                </a:lnTo>
                <a:lnTo>
                  <a:pt x="0" y="5567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7472019" y="3558433"/>
            <a:ext cx="10560722" cy="4442488"/>
          </a:xfrm>
          <a:custGeom>
            <a:avLst/>
            <a:gdLst/>
            <a:ahLst/>
            <a:cxnLst/>
            <a:rect r="r" b="b" t="t" l="l"/>
            <a:pathLst>
              <a:path h="4442488" w="10560722">
                <a:moveTo>
                  <a:pt x="0" y="0"/>
                </a:moveTo>
                <a:lnTo>
                  <a:pt x="10560722" y="0"/>
                </a:lnTo>
                <a:lnTo>
                  <a:pt x="10560722" y="4442488"/>
                </a:lnTo>
                <a:lnTo>
                  <a:pt x="0" y="4442488"/>
                </a:lnTo>
                <a:lnTo>
                  <a:pt x="0" y="0"/>
                </a:lnTo>
                <a:close/>
              </a:path>
            </a:pathLst>
          </a:custGeom>
          <a:blipFill>
            <a:blip r:embed="rId8"/>
            <a:stretch>
              <a:fillRect l="0" t="-1407" r="-1162" b="-1407"/>
            </a:stretch>
          </a:blipFill>
        </p:spPr>
      </p:sp>
      <p:sp>
        <p:nvSpPr>
          <p:cNvPr name="TextBox 10" id="10"/>
          <p:cNvSpPr txBox="true"/>
          <p:nvPr/>
        </p:nvSpPr>
        <p:spPr>
          <a:xfrm rot="0">
            <a:off x="897166" y="2082440"/>
            <a:ext cx="7166668" cy="2075307"/>
          </a:xfrm>
          <a:prstGeom prst="rect">
            <a:avLst/>
          </a:prstGeom>
        </p:spPr>
        <p:txBody>
          <a:bodyPr anchor="t" rtlCol="false" tIns="0" lIns="0" bIns="0" rIns="0">
            <a:spAutoFit/>
          </a:bodyPr>
          <a:lstStyle/>
          <a:p>
            <a:pPr>
              <a:lnSpc>
                <a:spcPts val="4104"/>
              </a:lnSpc>
            </a:pPr>
            <a:r>
              <a:rPr lang="en-US" sz="3600">
                <a:solidFill>
                  <a:srgbClr val="06213C"/>
                </a:solidFill>
                <a:latin typeface="Montserrat Classic"/>
              </a:rPr>
              <a:t>To Understand what PCA does how it works let’s go back to the dataset that had only 2 genes</a:t>
            </a:r>
          </a:p>
        </p:txBody>
      </p:sp>
      <p:sp>
        <p:nvSpPr>
          <p:cNvPr name="TextBox 11" id="11"/>
          <p:cNvSpPr txBox="true"/>
          <p:nvPr/>
        </p:nvSpPr>
        <p:spPr>
          <a:xfrm rot="0">
            <a:off x="14221011" y="8663412"/>
            <a:ext cx="2220703" cy="356235"/>
          </a:xfrm>
          <a:prstGeom prst="rect">
            <a:avLst/>
          </a:prstGeom>
        </p:spPr>
        <p:txBody>
          <a:bodyPr anchor="t" rtlCol="false" tIns="0" lIns="0" bIns="0" rIns="0">
            <a:spAutoFit/>
          </a:bodyPr>
          <a:lstStyle/>
          <a:p>
            <a:pPr algn="r">
              <a:lnSpc>
                <a:spcPts val="2940"/>
              </a:lnSpc>
            </a:pPr>
            <a:r>
              <a:rPr lang="en-US" sz="2100">
                <a:solidFill>
                  <a:srgbClr val="1E3048"/>
                </a:solidFill>
                <a:latin typeface="Montserrat"/>
              </a:rPr>
              <a:t>Next Page</a:t>
            </a:r>
          </a:p>
        </p:txBody>
      </p:sp>
      <p:sp>
        <p:nvSpPr>
          <p:cNvPr name="TextBox 12" id="12"/>
          <p:cNvSpPr txBox="true"/>
          <p:nvPr/>
        </p:nvSpPr>
        <p:spPr>
          <a:xfrm rot="0">
            <a:off x="597507" y="1260158"/>
            <a:ext cx="4362255" cy="356235"/>
          </a:xfrm>
          <a:prstGeom prst="rect">
            <a:avLst/>
          </a:prstGeom>
        </p:spPr>
        <p:txBody>
          <a:bodyPr anchor="t" rtlCol="false" tIns="0" lIns="0" bIns="0" rIns="0">
            <a:spAutoFit/>
          </a:bodyPr>
          <a:lstStyle/>
          <a:p>
            <a:pPr>
              <a:lnSpc>
                <a:spcPts val="2940"/>
              </a:lnSpc>
            </a:pPr>
            <a:r>
              <a:rPr lang="en-US" sz="2100" spc="31">
                <a:solidFill>
                  <a:srgbClr val="FFFFFF"/>
                </a:solidFill>
                <a:latin typeface="Montserrat Classic"/>
              </a:rPr>
              <a:t>LET’S SEE HOW PCA WORKS</a:t>
            </a:r>
          </a:p>
        </p:txBody>
      </p:sp>
      <p:sp>
        <p:nvSpPr>
          <p:cNvPr name="TextBox 13" id="13"/>
          <p:cNvSpPr txBox="true"/>
          <p:nvPr/>
        </p:nvSpPr>
        <p:spPr>
          <a:xfrm rot="0">
            <a:off x="692757" y="5541086"/>
            <a:ext cx="5483665" cy="1251550"/>
          </a:xfrm>
          <a:prstGeom prst="rect">
            <a:avLst/>
          </a:prstGeom>
        </p:spPr>
        <p:txBody>
          <a:bodyPr anchor="t" rtlCol="false" tIns="0" lIns="0" bIns="0" rIns="0">
            <a:spAutoFit/>
          </a:bodyPr>
          <a:lstStyle/>
          <a:p>
            <a:pPr>
              <a:lnSpc>
                <a:spcPts val="5041"/>
              </a:lnSpc>
            </a:pPr>
            <a:r>
              <a:rPr lang="en-US" sz="3601">
                <a:solidFill>
                  <a:srgbClr val="FFFFFF"/>
                </a:solidFill>
                <a:latin typeface="Montserrat"/>
              </a:rPr>
              <a:t>Let’s find X (avg(gen-1) , avg(gen-2)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DAF-82cMCLU</dc:identifier>
  <dcterms:modified xsi:type="dcterms:W3CDTF">2011-08-01T06:04:30Z</dcterms:modified>
  <cp:revision>1</cp:revision>
  <dc:title>PCA</dc:title>
</cp:coreProperties>
</file>